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582" r:id="rId5"/>
    <p:sldId id="443" r:id="rId6"/>
    <p:sldId id="579" r:id="rId7"/>
    <p:sldId id="580" r:id="rId8"/>
    <p:sldId id="581" r:id="rId9"/>
    <p:sldId id="447" r:id="rId10"/>
    <p:sldId id="542" r:id="rId11"/>
    <p:sldId id="543" r:id="rId12"/>
    <p:sldId id="544" r:id="rId13"/>
    <p:sldId id="545" r:id="rId14"/>
    <p:sldId id="546" r:id="rId15"/>
    <p:sldId id="547" r:id="rId16"/>
    <p:sldId id="548" r:id="rId17"/>
    <p:sldId id="549" r:id="rId18"/>
    <p:sldId id="550" r:id="rId19"/>
    <p:sldId id="551" r:id="rId20"/>
    <p:sldId id="552" r:id="rId21"/>
    <p:sldId id="553" r:id="rId22"/>
    <p:sldId id="554" r:id="rId23"/>
    <p:sldId id="555" r:id="rId24"/>
    <p:sldId id="556" r:id="rId25"/>
    <p:sldId id="557" r:id="rId26"/>
    <p:sldId id="558" r:id="rId27"/>
    <p:sldId id="494" r:id="rId28"/>
    <p:sldId id="495" r:id="rId29"/>
    <p:sldId id="577" r:id="rId30"/>
    <p:sldId id="559" r:id="rId31"/>
    <p:sldId id="561" r:id="rId32"/>
    <p:sldId id="562" r:id="rId33"/>
    <p:sldId id="563" r:id="rId34"/>
    <p:sldId id="564" r:id="rId35"/>
    <p:sldId id="565" r:id="rId36"/>
    <p:sldId id="566" r:id="rId37"/>
    <p:sldId id="567" r:id="rId38"/>
    <p:sldId id="568" r:id="rId39"/>
    <p:sldId id="569" r:id="rId40"/>
    <p:sldId id="570" r:id="rId41"/>
    <p:sldId id="571" r:id="rId42"/>
    <p:sldId id="572" r:id="rId43"/>
    <p:sldId id="574" r:id="rId44"/>
    <p:sldId id="573" r:id="rId45"/>
    <p:sldId id="490" r:id="rId46"/>
    <p:sldId id="576" r:id="rId47"/>
    <p:sldId id="575" r:id="rId48"/>
    <p:sldId id="467" r:id="rId49"/>
    <p:sldId id="47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5E3D9-065E-4686-92D8-0078566BCB10}" v="1216" dt="2024-03-28T14:56:12.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Lane" userId="S::gemma.lane@grangeprimary.org.uk::6fd76d9f-1eee-4807-8aa0-a694d07e3123" providerId="AD" clId="Web-{BF35E3D9-065E-4686-92D8-0078566BCB10}"/>
    <pc:docChg chg="modSld">
      <pc:chgData name="Gemma Lane" userId="S::gemma.lane@grangeprimary.org.uk::6fd76d9f-1eee-4807-8aa0-a694d07e3123" providerId="AD" clId="Web-{BF35E3D9-065E-4686-92D8-0078566BCB10}" dt="2024-03-28T14:56:00.494" v="1125"/>
      <pc:docMkLst>
        <pc:docMk/>
      </pc:docMkLst>
      <pc:sldChg chg="modSp">
        <pc:chgData name="Gemma Lane" userId="S::gemma.lane@grangeprimary.org.uk::6fd76d9f-1eee-4807-8aa0-a694d07e3123" providerId="AD" clId="Web-{BF35E3D9-065E-4686-92D8-0078566BCB10}" dt="2024-03-28T14:56:00.494" v="1125"/>
        <pc:sldMkLst>
          <pc:docMk/>
          <pc:sldMk cId="3327212735" sldId="443"/>
        </pc:sldMkLst>
        <pc:graphicFrameChg chg="mod modGraphic">
          <ac:chgData name="Gemma Lane" userId="S::gemma.lane@grangeprimary.org.uk::6fd76d9f-1eee-4807-8aa0-a694d07e3123" providerId="AD" clId="Web-{BF35E3D9-065E-4686-92D8-0078566BCB10}" dt="2024-03-28T14:56:00.494" v="1125"/>
          <ac:graphicFrameMkLst>
            <pc:docMk/>
            <pc:sldMk cId="3327212735" sldId="443"/>
            <ac:graphicFrameMk id="9" creationId="{7E609B79-9F97-00E6-06A6-475F22B40BF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93F1E-EBCE-499F-AC6A-097CC02E88FE}" type="datetimeFigureOut">
              <a:rPr lang="en-GB" smtClean="0"/>
              <a:t>28/03/2024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43857-3692-4A23-A5EF-40F97E847603}" type="slidenum">
              <a:rPr lang="en-GB" smtClean="0"/>
              <a:t>‹#›</a:t>
            </a:fld>
            <a:endParaRPr lang="en-GB"/>
          </a:p>
        </p:txBody>
      </p:sp>
    </p:spTree>
    <p:extLst>
      <p:ext uri="{BB962C8B-B14F-4D97-AF65-F5344CB8AC3E}">
        <p14:creationId xmlns:p14="http://schemas.microsoft.com/office/powerpoint/2010/main" val="336166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CF7F3D-A76E-462C-91BC-6AD2B2EFE7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80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Da Vinci (CC BY-SA 4.0) </a:t>
            </a:r>
            <a:r>
              <a:rPr lang="en-GB"/>
              <a:t>- https://commons.wikimedia.org/wiki/File:Leonardo_da_vinci_retrato.png</a:t>
            </a:r>
          </a:p>
          <a:p>
            <a:r>
              <a:rPr lang="en-GB" b="1"/>
              <a:t>Monet (CC0) </a:t>
            </a:r>
            <a:r>
              <a:rPr lang="en-GB"/>
              <a:t>- https://pixabay.com/fr/photos/peintre-artiste-claude-monet-62934/</a:t>
            </a:r>
          </a:p>
          <a:p>
            <a:r>
              <a:rPr lang="en-GB" b="1"/>
              <a:t>Kandinsky (CC0) </a:t>
            </a:r>
            <a:r>
              <a:rPr lang="en-GB"/>
              <a:t>- https://picryl.com/media/wassily-kandinsky-1922-by-hugo-erfurth-b0aa00</a:t>
            </a:r>
          </a:p>
          <a:p>
            <a:r>
              <a:rPr lang="en-GB" b="1"/>
              <a:t>Klee (CC0) </a:t>
            </a:r>
            <a:r>
              <a:rPr lang="en-GB"/>
              <a:t>- https://garystockbridge617.getarchive.net/media/paul-klee-1911-bb0bab</a:t>
            </a:r>
          </a:p>
          <a:p>
            <a:r>
              <a:rPr lang="en-GB" b="1"/>
              <a:t>Mondrian (CC0) </a:t>
            </a:r>
            <a:r>
              <a:rPr lang="en-GB"/>
              <a:t>- https://commons.wikimedia.org/wiki/File:Piet_Mondriaan.jpg</a:t>
            </a:r>
          </a:p>
          <a:p>
            <a:r>
              <a:rPr lang="en-GB" b="1"/>
              <a:t>McGee (CC BY-SA 3.0) cropped</a:t>
            </a:r>
            <a:r>
              <a:rPr lang="en-GB"/>
              <a:t> - https://commons.wikimedia.org/wiki/File:Charles_McGee2007.JPG</a:t>
            </a:r>
          </a:p>
          <a:p>
            <a:r>
              <a:rPr lang="en-GB" b="1" i="1">
                <a:solidFill>
                  <a:schemeClr val="accent2"/>
                </a:solidFill>
              </a:rPr>
              <a:t>**Frances Hatch </a:t>
            </a:r>
            <a:r>
              <a:rPr lang="en-GB" i="1">
                <a:solidFill>
                  <a:schemeClr val="accent2"/>
                </a:solidFill>
              </a:rPr>
              <a:t>- </a:t>
            </a:r>
            <a:r>
              <a:rPr lang="en-GB" b="1" i="1">
                <a:solidFill>
                  <a:schemeClr val="accent2"/>
                </a:solidFill>
              </a:rPr>
              <a:t>https://www.linkedin.com/in/frances-hatch-3b099931/?originalSubdomain=uk</a:t>
            </a:r>
          </a:p>
          <a:p>
            <a:endParaRPr lang="en-GB" b="1"/>
          </a:p>
          <a:p>
            <a:r>
              <a:rPr lang="en-GB" b="1"/>
              <a:t>Hokusai (CC0) - </a:t>
            </a:r>
            <a:r>
              <a:rPr lang="en-GB" b="0"/>
              <a:t>https://commons.wikimedia.org/wiki/File:Portrait_of_Hokusai_by_Keisai_Eisen.jpg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Monet (CC0) </a:t>
            </a:r>
            <a:r>
              <a:rPr lang="en-GB"/>
              <a:t>- https://pixabay.com/fr/photos/peintre-artiste-claude-monet-62934/</a:t>
            </a:r>
          </a:p>
          <a:p>
            <a:r>
              <a:rPr lang="en-GB" b="1"/>
              <a:t>Picasso (CC0) </a:t>
            </a:r>
            <a:r>
              <a:rPr lang="en-GB" b="0"/>
              <a:t>- https://freesvg.org/1542654356</a:t>
            </a:r>
          </a:p>
          <a:p>
            <a:r>
              <a:rPr lang="en-GB" b="1" i="1"/>
              <a:t>**Boyle Family - https://luhringaugustine.viewingrooms.com/viewing-room/21-boyle-family-nothing-is-more-radical-than-the-facts/</a:t>
            </a:r>
          </a:p>
          <a:p>
            <a:r>
              <a:rPr lang="en-GB" b="1"/>
              <a:t>Hadid (Free art licence) </a:t>
            </a:r>
            <a:r>
              <a:rPr lang="en-GB" b="0"/>
              <a:t>- https://commons.wikimedia.org/wiki/File:Zaha_Hadid_in_Heydar_Aliyev_Cultural_center_in_Baku_nov_2013.jpg</a:t>
            </a:r>
          </a:p>
          <a:p>
            <a:r>
              <a:rPr lang="en-GB" b="1" i="1"/>
              <a:t>**Emily Howarth Booth - https://www.bigdrawshop.co.uk/blogs/news/interview-with-emily-haworth-booth</a:t>
            </a:r>
          </a:p>
          <a:p>
            <a:endParaRPr lang="en-GB"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CF7F3D-A76E-462C-91BC-6AD2B2EFE7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21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Lascaux (CC BY 2.0)</a:t>
            </a:r>
            <a:r>
              <a:rPr lang="en-GB" b="0"/>
              <a:t> - https://commons.wikimedia.org/wiki/File:Lascaux_II.jpg</a:t>
            </a:r>
            <a:endParaRPr lang="en-GB" b="1"/>
          </a:p>
          <a:p>
            <a:r>
              <a:rPr lang="en-GB" b="1"/>
              <a:t>Raphael (CC0) </a:t>
            </a:r>
            <a:r>
              <a:rPr lang="en-GB"/>
              <a:t>- https://pixabay.com/fr/vectors/raphael-raffaello-sanzio-da-urbino-6539439/</a:t>
            </a:r>
          </a:p>
          <a:p>
            <a:r>
              <a:rPr lang="en-GB" b="1"/>
              <a:t>Van Gogh (CC0) </a:t>
            </a:r>
            <a:r>
              <a:rPr lang="en-GB"/>
              <a:t>- https://picryl.com/media/selbstportrat-van-gogh-50d521</a:t>
            </a:r>
          </a:p>
          <a:p>
            <a:r>
              <a:rPr lang="en-GB" b="1"/>
              <a:t>Frank Auerbach (CC BY-SA 2.0) </a:t>
            </a:r>
            <a:r>
              <a:rPr lang="en-GB"/>
              <a:t>- https://commons.wikimedia.org/wiki/File:Frank_Auerbach.jpg</a:t>
            </a:r>
          </a:p>
          <a:p>
            <a:r>
              <a:rPr lang="en-GB" b="1" i="1"/>
              <a:t>**Chris </a:t>
            </a:r>
            <a:r>
              <a:rPr lang="en-GB" b="1" i="1" err="1"/>
              <a:t>Ofili</a:t>
            </a:r>
            <a:r>
              <a:rPr lang="en-GB" b="1" i="1"/>
              <a:t> - https://www.wikiart.org/en/chris-ofili</a:t>
            </a:r>
          </a:p>
          <a:p>
            <a:endParaRPr lang="en-GB" b="1" i="1"/>
          </a:p>
          <a:p>
            <a:r>
              <a:rPr lang="en-GB" b="1" i="0"/>
              <a:t>Rousseau (CC0) </a:t>
            </a:r>
            <a:r>
              <a:rPr lang="en-GB" b="0" i="0"/>
              <a:t>- https://commons.wikimedia.org/wiki/File:Rousseau_Joyeux_Farceurs_Dornac_crop.jpg</a:t>
            </a:r>
          </a:p>
          <a:p>
            <a:r>
              <a:rPr lang="en-GB" b="1" i="0"/>
              <a:t>Matisse (CC0) </a:t>
            </a:r>
            <a:r>
              <a:rPr lang="en-GB" b="0" i="0"/>
              <a:t>- https://commons.wikimedia.org/wiki/File:Henri_Matisse_(1954).tiff</a:t>
            </a:r>
          </a:p>
          <a:p>
            <a:r>
              <a:rPr lang="en-GB" b="1" i="0"/>
              <a:t>Cornell (CC) </a:t>
            </a:r>
            <a:r>
              <a:rPr lang="en-GB" b="0" i="0"/>
              <a:t>- https://en.wikipedia.org/wiki/File:Joseph_Cornell_1971.jpg</a:t>
            </a:r>
          </a:p>
          <a:p>
            <a:r>
              <a:rPr lang="en-GB" b="1" i="0"/>
              <a:t>Kusama (CC BY 2.0) </a:t>
            </a:r>
            <a:r>
              <a:rPr lang="en-GB" b="0" i="0"/>
              <a:t>- https://commons.wikimedia.org/wiki/File:Yayoi_Kusama_wax_model_at_Louis_Vitton.jpg</a:t>
            </a:r>
            <a:endParaRPr lang="en-GB" b="1" i="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CF7F3D-A76E-462C-91BC-6AD2B2EFE7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28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Leonardo (CC BY-SA 4.0) </a:t>
            </a:r>
            <a:r>
              <a:rPr lang="en-GB"/>
              <a:t>- https://commons.wikimedia.org/wiki/File:Leonardo_da_vinci_retrato.png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Raphael (CC0) </a:t>
            </a:r>
            <a:r>
              <a:rPr lang="en-GB"/>
              <a:t>- https://pixabay.com/fr/vectors/raphael-raffaello-sanzio-da-urbino-6539439/</a:t>
            </a:r>
          </a:p>
          <a:p>
            <a:r>
              <a:rPr lang="en-GB" b="1" i="0"/>
              <a:t>Michelangelo (CC0) </a:t>
            </a:r>
            <a:r>
              <a:rPr lang="en-GB" b="0" i="0"/>
              <a:t>- https://commons.wikimedia.org/wiki/File:Michelangelo_Daniele_da_Volterra_(dettaglio).jpg</a:t>
            </a:r>
          </a:p>
          <a:p>
            <a:r>
              <a:rPr lang="en-GB" b="1" i="0"/>
              <a:t>Kahlo (CC0) </a:t>
            </a:r>
            <a:r>
              <a:rPr lang="en-GB" b="0" i="0"/>
              <a:t>- https://commons.wikimedia.org/wiki/File:Frida_Kahlo,_by_Guillermo_Kahlo.jpg</a:t>
            </a:r>
          </a:p>
          <a:p>
            <a:r>
              <a:rPr lang="en-GB" b="1" i="0" err="1"/>
              <a:t>Lubaina</a:t>
            </a:r>
            <a:r>
              <a:rPr lang="en-GB" b="1" i="0"/>
              <a:t> </a:t>
            </a:r>
            <a:r>
              <a:rPr lang="en-GB" b="1" i="0" err="1"/>
              <a:t>Himid</a:t>
            </a:r>
            <a:r>
              <a:rPr lang="en-GB" b="1" i="0"/>
              <a:t> </a:t>
            </a:r>
            <a:r>
              <a:rPr lang="en-GB" b="0" i="0"/>
              <a:t>- https://youtu.be/E0T_8JE13kU</a:t>
            </a:r>
          </a:p>
          <a:p>
            <a:endParaRPr lang="en-GB" b="0" i="0"/>
          </a:p>
          <a:p>
            <a:r>
              <a:rPr lang="en-GB" b="1"/>
              <a:t>Boyce </a:t>
            </a:r>
            <a:r>
              <a:rPr lang="en-GB"/>
              <a:t>- https://youtu.be/vRB6H06UpJ4</a:t>
            </a:r>
          </a:p>
          <a:p>
            <a:r>
              <a:rPr lang="en-GB" b="1" err="1"/>
              <a:t>Shonibare</a:t>
            </a:r>
            <a:r>
              <a:rPr lang="en-GB"/>
              <a:t> - https://youtu.be/WroXoWaGfL8</a:t>
            </a:r>
          </a:p>
          <a:p>
            <a:endParaRPr lang="en-GB" b="0" i="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CF7F3D-A76E-462C-91BC-6AD2B2EFE7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779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8849" y="186280"/>
            <a:ext cx="9999593"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50094" y="234235"/>
            <a:ext cx="9478446"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8703238" y="3061924"/>
            <a:ext cx="6576440" cy="434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grpSp>
        <p:nvGrpSpPr>
          <p:cNvPr id="4" name="Group 3">
            <a:extLst>
              <a:ext uri="{FF2B5EF4-FFF2-40B4-BE49-F238E27FC236}">
                <a16:creationId xmlns:a16="http://schemas.microsoft.com/office/drawing/2014/main" id="{DAAD0B5A-175D-4CB3-9AF8-E21EDA74476D}"/>
              </a:ext>
            </a:extLst>
          </p:cNvPr>
          <p:cNvGrpSpPr/>
          <p:nvPr userDrawn="1"/>
        </p:nvGrpSpPr>
        <p:grpSpPr>
          <a:xfrm>
            <a:off x="10295153" y="-8675"/>
            <a:ext cx="1311164" cy="748952"/>
            <a:chOff x="8364811" y="-8675"/>
            <a:chExt cx="1065321" cy="748952"/>
          </a:xfrm>
        </p:grpSpPr>
        <p:grpSp>
          <p:nvGrpSpPr>
            <p:cNvPr id="13" name="Group 12">
              <a:extLst>
                <a:ext uri="{FF2B5EF4-FFF2-40B4-BE49-F238E27FC236}">
                  <a16:creationId xmlns:a16="http://schemas.microsoft.com/office/drawing/2014/main" id="{0F46827C-CC7B-416D-B165-837620F8A5D0}"/>
                </a:ext>
              </a:extLst>
            </p:cNvPr>
            <p:cNvGrpSpPr/>
            <p:nvPr userDrawn="1"/>
          </p:nvGrpSpPr>
          <p:grpSpPr>
            <a:xfrm>
              <a:off x="8364811" y="-8675"/>
              <a:ext cx="1065321" cy="748952"/>
              <a:chOff x="8354346" y="-8675"/>
              <a:chExt cx="1065321" cy="748952"/>
            </a:xfrm>
          </p:grpSpPr>
          <p:sp>
            <p:nvSpPr>
              <p:cNvPr id="15" name="Freeform: Shape 14">
                <a:extLst>
                  <a:ext uri="{FF2B5EF4-FFF2-40B4-BE49-F238E27FC236}">
                    <a16:creationId xmlns:a16="http://schemas.microsoft.com/office/drawing/2014/main" id="{D2291A0C-10C5-41A8-AFD3-ACF477840B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Oval 15">
                <a:extLst>
                  <a:ext uri="{FF2B5EF4-FFF2-40B4-BE49-F238E27FC236}">
                    <a16:creationId xmlns:a16="http://schemas.microsoft.com/office/drawing/2014/main" id="{6BB93381-1BF7-4CA4-BFA5-815416D63C25}"/>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Oval 16">
                <a:extLst>
                  <a:ext uri="{FF2B5EF4-FFF2-40B4-BE49-F238E27FC236}">
                    <a16:creationId xmlns:a16="http://schemas.microsoft.com/office/drawing/2014/main" id="{E45C4EF4-5840-4649-8069-6D65BAF0D83E}"/>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3" name="Picture 2" descr="Icon&#10;&#10;Description automatically generated">
              <a:extLst>
                <a:ext uri="{FF2B5EF4-FFF2-40B4-BE49-F238E27FC236}">
                  <a16:creationId xmlns:a16="http://schemas.microsoft.com/office/drawing/2014/main" id="{202A7B19-0191-4B9F-9046-7C5A64E7A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62299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8703238" y="3061924"/>
            <a:ext cx="6576440" cy="434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38188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8849" y="186280"/>
            <a:ext cx="9999593"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8786943" y="3143368"/>
            <a:ext cx="6582195" cy="27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8786583" y="3143953"/>
            <a:ext cx="6582195" cy="27154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10899477" y="862428"/>
            <a:ext cx="2194560" cy="434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50094" y="234235"/>
            <a:ext cx="9478446"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10897479" y="897853"/>
            <a:ext cx="2177126" cy="381420"/>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Autumn</a:t>
            </a:r>
            <a:endParaRPr lang="en-GB"/>
          </a:p>
        </p:txBody>
      </p:sp>
      <p:grpSp>
        <p:nvGrpSpPr>
          <p:cNvPr id="24" name="Group 23">
            <a:extLst>
              <a:ext uri="{FF2B5EF4-FFF2-40B4-BE49-F238E27FC236}">
                <a16:creationId xmlns:a16="http://schemas.microsoft.com/office/drawing/2014/main" id="{9FAC1482-810C-4375-9F64-BA519E7A87D3}"/>
              </a:ext>
            </a:extLst>
          </p:cNvPr>
          <p:cNvGrpSpPr/>
          <p:nvPr userDrawn="1"/>
        </p:nvGrpSpPr>
        <p:grpSpPr>
          <a:xfrm>
            <a:off x="10295153" y="-8675"/>
            <a:ext cx="1311164" cy="748952"/>
            <a:chOff x="8364811" y="-8675"/>
            <a:chExt cx="1065321" cy="748952"/>
          </a:xfrm>
        </p:grpSpPr>
        <p:grpSp>
          <p:nvGrpSpPr>
            <p:cNvPr id="26" name="Group 25">
              <a:extLst>
                <a:ext uri="{FF2B5EF4-FFF2-40B4-BE49-F238E27FC236}">
                  <a16:creationId xmlns:a16="http://schemas.microsoft.com/office/drawing/2014/main" id="{A5B06ACF-53F6-48F0-8049-F34CD08C75B2}"/>
                </a:ext>
              </a:extLst>
            </p:cNvPr>
            <p:cNvGrpSpPr/>
            <p:nvPr userDrawn="1"/>
          </p:nvGrpSpPr>
          <p:grpSpPr>
            <a:xfrm>
              <a:off x="8364811" y="-8675"/>
              <a:ext cx="1065321" cy="748952"/>
              <a:chOff x="8354346" y="-8675"/>
              <a:chExt cx="1065321" cy="748952"/>
            </a:xfrm>
          </p:grpSpPr>
          <p:sp>
            <p:nvSpPr>
              <p:cNvPr id="28" name="Freeform: Shape 27">
                <a:extLst>
                  <a:ext uri="{FF2B5EF4-FFF2-40B4-BE49-F238E27FC236}">
                    <a16:creationId xmlns:a16="http://schemas.microsoft.com/office/drawing/2014/main" id="{26D3D269-7F20-4838-B7C5-294615001DF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9" name="Oval 28">
                <a:extLst>
                  <a:ext uri="{FF2B5EF4-FFF2-40B4-BE49-F238E27FC236}">
                    <a16:creationId xmlns:a16="http://schemas.microsoft.com/office/drawing/2014/main" id="{FF3158BC-1C28-4D78-BAAF-1F4E43834C4D}"/>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Oval 31">
                <a:extLst>
                  <a:ext uri="{FF2B5EF4-FFF2-40B4-BE49-F238E27FC236}">
                    <a16:creationId xmlns:a16="http://schemas.microsoft.com/office/drawing/2014/main" id="{3E143D21-9059-42EE-94F2-CA89800237DA}"/>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7" name="Picture 26" descr="Icon&#10;&#10;Description automatically generated">
              <a:extLst>
                <a:ext uri="{FF2B5EF4-FFF2-40B4-BE49-F238E27FC236}">
                  <a16:creationId xmlns:a16="http://schemas.microsoft.com/office/drawing/2014/main" id="{08595249-5618-4300-A250-861027898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160623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8849" y="186280"/>
            <a:ext cx="9999593"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8786943" y="3143368"/>
            <a:ext cx="6582195" cy="27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8786583" y="3146650"/>
            <a:ext cx="6582195" cy="27154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10898757" y="3054103"/>
            <a:ext cx="2194560" cy="434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50094" y="234235"/>
            <a:ext cx="9478446"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10897479" y="3090891"/>
            <a:ext cx="2177126" cy="381420"/>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Spring</a:t>
            </a:r>
            <a:endParaRPr lang="en-GB"/>
          </a:p>
        </p:txBody>
      </p:sp>
      <p:grpSp>
        <p:nvGrpSpPr>
          <p:cNvPr id="18" name="Group 17">
            <a:extLst>
              <a:ext uri="{FF2B5EF4-FFF2-40B4-BE49-F238E27FC236}">
                <a16:creationId xmlns:a16="http://schemas.microsoft.com/office/drawing/2014/main" id="{7597A3B3-DD80-4D96-951C-61DE4382F019}"/>
              </a:ext>
            </a:extLst>
          </p:cNvPr>
          <p:cNvGrpSpPr/>
          <p:nvPr userDrawn="1"/>
        </p:nvGrpSpPr>
        <p:grpSpPr>
          <a:xfrm>
            <a:off x="10295153" y="-8675"/>
            <a:ext cx="1311164" cy="748952"/>
            <a:chOff x="8364811" y="-8675"/>
            <a:chExt cx="1065321" cy="748952"/>
          </a:xfrm>
        </p:grpSpPr>
        <p:grpSp>
          <p:nvGrpSpPr>
            <p:cNvPr id="25" name="Group 24">
              <a:extLst>
                <a:ext uri="{FF2B5EF4-FFF2-40B4-BE49-F238E27FC236}">
                  <a16:creationId xmlns:a16="http://schemas.microsoft.com/office/drawing/2014/main" id="{B44252AC-0314-48BC-9239-AD9453787908}"/>
                </a:ext>
              </a:extLst>
            </p:cNvPr>
            <p:cNvGrpSpPr/>
            <p:nvPr userDrawn="1"/>
          </p:nvGrpSpPr>
          <p:grpSpPr>
            <a:xfrm>
              <a:off x="8364811" y="-8675"/>
              <a:ext cx="1065321" cy="748952"/>
              <a:chOff x="8354346" y="-8675"/>
              <a:chExt cx="1065321" cy="748952"/>
            </a:xfrm>
          </p:grpSpPr>
          <p:sp>
            <p:nvSpPr>
              <p:cNvPr id="27" name="Freeform: Shape 26">
                <a:extLst>
                  <a:ext uri="{FF2B5EF4-FFF2-40B4-BE49-F238E27FC236}">
                    <a16:creationId xmlns:a16="http://schemas.microsoft.com/office/drawing/2014/main" id="{D5CF032F-841E-4234-ADBD-F58215635993}"/>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Oval 27">
                <a:extLst>
                  <a:ext uri="{FF2B5EF4-FFF2-40B4-BE49-F238E27FC236}">
                    <a16:creationId xmlns:a16="http://schemas.microsoft.com/office/drawing/2014/main" id="{E33102F0-3DBF-4AA2-BD74-E7B564F9438F}"/>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Oval 32">
                <a:extLst>
                  <a:ext uri="{FF2B5EF4-FFF2-40B4-BE49-F238E27FC236}">
                    <a16:creationId xmlns:a16="http://schemas.microsoft.com/office/drawing/2014/main" id="{DA79C616-1D19-49AB-B958-F20DF80EEABA}"/>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6" name="Picture 25" descr="Icon&#10;&#10;Description automatically generated">
              <a:extLst>
                <a:ext uri="{FF2B5EF4-FFF2-40B4-BE49-F238E27FC236}">
                  <a16:creationId xmlns:a16="http://schemas.microsoft.com/office/drawing/2014/main" id="{75710114-996D-47D5-A883-8E4F957B6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354524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8849" y="186280"/>
            <a:ext cx="9999593"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8786943" y="3143368"/>
            <a:ext cx="6582195" cy="27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8786583" y="3146650"/>
            <a:ext cx="6582195" cy="27154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10898754" y="5255906"/>
            <a:ext cx="2194560" cy="434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50094" y="234235"/>
            <a:ext cx="9478446"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10897479" y="5281168"/>
            <a:ext cx="2177126" cy="381420"/>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Summer</a:t>
            </a:r>
            <a:endParaRPr lang="en-GB"/>
          </a:p>
        </p:txBody>
      </p:sp>
      <p:grpSp>
        <p:nvGrpSpPr>
          <p:cNvPr id="17" name="Group 16">
            <a:extLst>
              <a:ext uri="{FF2B5EF4-FFF2-40B4-BE49-F238E27FC236}">
                <a16:creationId xmlns:a16="http://schemas.microsoft.com/office/drawing/2014/main" id="{CD150508-D524-4BD4-A110-C3D3120A37D5}"/>
              </a:ext>
            </a:extLst>
          </p:cNvPr>
          <p:cNvGrpSpPr/>
          <p:nvPr userDrawn="1"/>
        </p:nvGrpSpPr>
        <p:grpSpPr>
          <a:xfrm>
            <a:off x="10295153" y="-8675"/>
            <a:ext cx="1311164" cy="748952"/>
            <a:chOff x="8364811" y="-8675"/>
            <a:chExt cx="1065321" cy="748952"/>
          </a:xfrm>
        </p:grpSpPr>
        <p:grpSp>
          <p:nvGrpSpPr>
            <p:cNvPr id="20" name="Group 19">
              <a:extLst>
                <a:ext uri="{FF2B5EF4-FFF2-40B4-BE49-F238E27FC236}">
                  <a16:creationId xmlns:a16="http://schemas.microsoft.com/office/drawing/2014/main" id="{C73D1839-2A8B-46EB-B917-C5AABDDBC2C1}"/>
                </a:ext>
              </a:extLst>
            </p:cNvPr>
            <p:cNvGrpSpPr/>
            <p:nvPr userDrawn="1"/>
          </p:nvGrpSpPr>
          <p:grpSpPr>
            <a:xfrm>
              <a:off x="8364811" y="-8675"/>
              <a:ext cx="1065321" cy="748952"/>
              <a:chOff x="8354346" y="-8675"/>
              <a:chExt cx="1065321" cy="748952"/>
            </a:xfrm>
          </p:grpSpPr>
          <p:sp>
            <p:nvSpPr>
              <p:cNvPr id="22" name="Freeform: Shape 21">
                <a:extLst>
                  <a:ext uri="{FF2B5EF4-FFF2-40B4-BE49-F238E27FC236}">
                    <a16:creationId xmlns:a16="http://schemas.microsoft.com/office/drawing/2014/main" id="{4AECE3A6-2668-4471-8C43-F64CB9D4B0C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Oval 22">
                <a:extLst>
                  <a:ext uri="{FF2B5EF4-FFF2-40B4-BE49-F238E27FC236}">
                    <a16:creationId xmlns:a16="http://schemas.microsoft.com/office/drawing/2014/main" id="{1E49D769-6271-476D-A920-E77CBBE8B6DF}"/>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Oval 29">
                <a:extLst>
                  <a:ext uri="{FF2B5EF4-FFF2-40B4-BE49-F238E27FC236}">
                    <a16:creationId xmlns:a16="http://schemas.microsoft.com/office/drawing/2014/main" id="{51B48E31-15DC-42D1-89D1-62F8CE6BC872}"/>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1" name="Picture 20" descr="Icon&#10;&#10;Description automatically generated">
              <a:extLst>
                <a:ext uri="{FF2B5EF4-FFF2-40B4-BE49-F238E27FC236}">
                  <a16:creationId xmlns:a16="http://schemas.microsoft.com/office/drawing/2014/main" id="{CE08149C-52F3-4C6C-AFDB-965A07ECF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361437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8849" y="186280"/>
            <a:ext cx="9999593"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8786943" y="3143368"/>
            <a:ext cx="6582195" cy="27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8786583" y="3146650"/>
            <a:ext cx="6582195" cy="27154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10898757" y="3054103"/>
            <a:ext cx="2194560" cy="434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50094" y="234235"/>
            <a:ext cx="9478446"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8" name="TextBox 17">
            <a:extLst>
              <a:ext uri="{FF2B5EF4-FFF2-40B4-BE49-F238E27FC236}">
                <a16:creationId xmlns:a16="http://schemas.microsoft.com/office/drawing/2014/main" id="{30D99B84-59C6-4BF8-9B15-04C236AF8614}"/>
              </a:ext>
            </a:extLst>
          </p:cNvPr>
          <p:cNvSpPr txBox="1"/>
          <p:nvPr userDrawn="1"/>
        </p:nvSpPr>
        <p:spPr>
          <a:xfrm rot="16200000">
            <a:off x="10905387" y="3118869"/>
            <a:ext cx="216131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BeeZee" panose="02000000000000000000" pitchFamily="2" charset="0"/>
              </a:rPr>
              <a:t>Year 6: Spring</a:t>
            </a:r>
            <a:endParaRPr lang="en-GB" sz="1600" b="1">
              <a:solidFill>
                <a:schemeClr val="tx1"/>
              </a:solidFill>
              <a:latin typeface="ABeeZee" panose="02000000000000000000" pitchFamily="2" charset="0"/>
            </a:endParaRPr>
          </a:p>
        </p:txBody>
      </p:sp>
      <p:grpSp>
        <p:nvGrpSpPr>
          <p:cNvPr id="17" name="Group 16">
            <a:extLst>
              <a:ext uri="{FF2B5EF4-FFF2-40B4-BE49-F238E27FC236}">
                <a16:creationId xmlns:a16="http://schemas.microsoft.com/office/drawing/2014/main" id="{DA3A6099-2630-4EBE-9B30-E52C2EC62E49}"/>
              </a:ext>
            </a:extLst>
          </p:cNvPr>
          <p:cNvGrpSpPr/>
          <p:nvPr userDrawn="1"/>
        </p:nvGrpSpPr>
        <p:grpSpPr>
          <a:xfrm>
            <a:off x="10282273" y="-8676"/>
            <a:ext cx="1311164" cy="748952"/>
            <a:chOff x="7607201" y="-8675"/>
            <a:chExt cx="1065321" cy="748952"/>
          </a:xfrm>
        </p:grpSpPr>
        <p:grpSp>
          <p:nvGrpSpPr>
            <p:cNvPr id="19" name="Group 18">
              <a:extLst>
                <a:ext uri="{FF2B5EF4-FFF2-40B4-BE49-F238E27FC236}">
                  <a16:creationId xmlns:a16="http://schemas.microsoft.com/office/drawing/2014/main" id="{203FB4D0-B526-437C-8465-D65E85AAF9E8}"/>
                </a:ext>
              </a:extLst>
            </p:cNvPr>
            <p:cNvGrpSpPr/>
            <p:nvPr userDrawn="1"/>
          </p:nvGrpSpPr>
          <p:grpSpPr>
            <a:xfrm>
              <a:off x="7607201" y="-8675"/>
              <a:ext cx="1065321" cy="748952"/>
              <a:chOff x="8354346" y="-8675"/>
              <a:chExt cx="1065321" cy="748952"/>
            </a:xfrm>
          </p:grpSpPr>
          <p:sp>
            <p:nvSpPr>
              <p:cNvPr id="21" name="Freeform: Shape 20">
                <a:extLst>
                  <a:ext uri="{FF2B5EF4-FFF2-40B4-BE49-F238E27FC236}">
                    <a16:creationId xmlns:a16="http://schemas.microsoft.com/office/drawing/2014/main" id="{26DE300E-5D70-41B0-8CC4-008D4E6838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p>
            </p:txBody>
          </p:sp>
          <p:sp>
            <p:nvSpPr>
              <p:cNvPr id="22" name="Oval 21">
                <a:extLst>
                  <a:ext uri="{FF2B5EF4-FFF2-40B4-BE49-F238E27FC236}">
                    <a16:creationId xmlns:a16="http://schemas.microsoft.com/office/drawing/2014/main" id="{59EBDE30-5D1E-4B41-9DAF-D21F6CFF3C7C}"/>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p>
            </p:txBody>
          </p:sp>
          <p:sp>
            <p:nvSpPr>
              <p:cNvPr id="23" name="Oval 22">
                <a:extLst>
                  <a:ext uri="{FF2B5EF4-FFF2-40B4-BE49-F238E27FC236}">
                    <a16:creationId xmlns:a16="http://schemas.microsoft.com/office/drawing/2014/main" id="{F13A1B6E-7E39-4534-B019-B44168BA36C5}"/>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0" name="Picture 19" descr="Icon&#10;&#10;Description automatically generated">
              <a:extLst>
                <a:ext uri="{FF2B5EF4-FFF2-40B4-BE49-F238E27FC236}">
                  <a16:creationId xmlns:a16="http://schemas.microsoft.com/office/drawing/2014/main" id="{00DB8D88-B3FE-43F3-8A61-E88155B886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5900" y="159275"/>
              <a:ext cx="328851" cy="519330"/>
            </a:xfrm>
            <a:prstGeom prst="rect">
              <a:avLst/>
            </a:prstGeom>
          </p:spPr>
        </p:pic>
      </p:grpSp>
    </p:spTree>
    <p:extLst>
      <p:ext uri="{BB962C8B-B14F-4D97-AF65-F5344CB8AC3E}">
        <p14:creationId xmlns:p14="http://schemas.microsoft.com/office/powerpoint/2010/main" val="262606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8848" y="186280"/>
            <a:ext cx="9480027"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50094" y="234235"/>
            <a:ext cx="9090854"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8703238" y="3061924"/>
            <a:ext cx="6576440" cy="434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B0604020202020204"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B0604020202020204" charset="0"/>
                <a:ea typeface="Roboto" panose="02000000000000000000" pitchFamily="2" charset="0"/>
                <a:cs typeface="Times New Roman" panose="02020603050405020304" pitchFamily="18" charset="0"/>
              </a:rPr>
              <a:t> </a:t>
            </a:r>
            <a:endParaRPr lang="en-GB" sz="1050">
              <a:solidFill>
                <a:schemeClr val="bg2"/>
              </a:solidFill>
              <a:latin typeface="ABeeZee" panose="020B0604020202020204" charset="0"/>
              <a:ea typeface="Roboto" panose="02000000000000000000" pitchFamily="2" charset="0"/>
              <a:cs typeface="Times New Roman" panose="02020603050405020304" pitchFamily="18" charset="0"/>
            </a:endParaRPr>
          </a:p>
        </p:txBody>
      </p:sp>
      <p:sp>
        <p:nvSpPr>
          <p:cNvPr id="23" name="Freeform: Shape 22">
            <a:extLst>
              <a:ext uri="{FF2B5EF4-FFF2-40B4-BE49-F238E27FC236}">
                <a16:creationId xmlns:a16="http://schemas.microsoft.com/office/drawing/2014/main" id="{D62ACE61-AEFC-4173-A16A-57A130848E54}"/>
              </a:ext>
            </a:extLst>
          </p:cNvPr>
          <p:cNvSpPr/>
          <p:nvPr userDrawn="1"/>
        </p:nvSpPr>
        <p:spPr>
          <a:xfrm rot="16200000">
            <a:off x="10245469" y="-617412"/>
            <a:ext cx="748952" cy="1966022"/>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latin typeface="ABeeZee" panose="020B0604020202020204" charset="0"/>
            </a:endParaRPr>
          </a:p>
        </p:txBody>
      </p:sp>
      <p:sp>
        <p:nvSpPr>
          <p:cNvPr id="26" name="Oval 25">
            <a:extLst>
              <a:ext uri="{FF2B5EF4-FFF2-40B4-BE49-F238E27FC236}">
                <a16:creationId xmlns:a16="http://schemas.microsoft.com/office/drawing/2014/main" id="{1707D217-2AB5-46E8-9C12-4504461C9626}"/>
              </a:ext>
            </a:extLst>
          </p:cNvPr>
          <p:cNvSpPr/>
          <p:nvPr userDrawn="1"/>
        </p:nvSpPr>
        <p:spPr>
          <a:xfrm>
            <a:off x="10706967" y="103619"/>
            <a:ext cx="681897"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B0604020202020204" charset="0"/>
              <a:ea typeface="+mn-ea"/>
              <a:cs typeface="+mn-cs"/>
            </a:endParaRPr>
          </a:p>
        </p:txBody>
      </p:sp>
      <p:sp>
        <p:nvSpPr>
          <p:cNvPr id="2" name="Oval 1">
            <a:extLst>
              <a:ext uri="{FF2B5EF4-FFF2-40B4-BE49-F238E27FC236}">
                <a16:creationId xmlns:a16="http://schemas.microsoft.com/office/drawing/2014/main" id="{EB8327A5-457F-85C2-D67B-0540EF614D2A}"/>
              </a:ext>
            </a:extLst>
          </p:cNvPr>
          <p:cNvSpPr/>
          <p:nvPr userDrawn="1"/>
        </p:nvSpPr>
        <p:spPr>
          <a:xfrm>
            <a:off x="9851026" y="103408"/>
            <a:ext cx="681897"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B0604020202020204" charset="0"/>
              <a:ea typeface="+mn-ea"/>
              <a:cs typeface="+mn-cs"/>
            </a:endParaRPr>
          </a:p>
        </p:txBody>
      </p:sp>
      <p:pic>
        <p:nvPicPr>
          <p:cNvPr id="22" name="Picture 21" descr="A picture containing arrow&#10;&#10;Description automatically generated">
            <a:extLst>
              <a:ext uri="{FF2B5EF4-FFF2-40B4-BE49-F238E27FC236}">
                <a16:creationId xmlns:a16="http://schemas.microsoft.com/office/drawing/2014/main" id="{E476EE72-793F-4906-B589-FA2D86DFA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1916" y="168700"/>
            <a:ext cx="379188" cy="434175"/>
          </a:xfrm>
          <a:prstGeom prst="rect">
            <a:avLst/>
          </a:prstGeom>
        </p:spPr>
      </p:pic>
    </p:spTree>
    <p:extLst>
      <p:ext uri="{BB962C8B-B14F-4D97-AF65-F5344CB8AC3E}">
        <p14:creationId xmlns:p14="http://schemas.microsoft.com/office/powerpoint/2010/main" val="70224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1" y="0"/>
            <a:ext cx="12210849"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360570" y="6567595"/>
            <a:ext cx="11854619"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58597" y="6530513"/>
            <a:ext cx="12133403"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783079" y="6261571"/>
            <a:ext cx="1551167"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2302390" y="6594683"/>
            <a:ext cx="6649374"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rPr>
              <a:t>United Curriculum  |  </a:t>
            </a:r>
            <a:r>
              <a:rPr lang="en-US" sz="831" b="1">
                <a:ln w="12700">
                  <a:noFill/>
                </a:ln>
                <a:solidFill>
                  <a:schemeClr val="accent1"/>
                </a:solidFill>
              </a:rPr>
              <a:t>Primary Art &amp; Design</a:t>
            </a:r>
            <a:endParaRPr lang="en-GB" sz="831" b="1">
              <a:ln w="12700">
                <a:noFill/>
              </a:ln>
              <a:solidFill>
                <a:schemeClr val="accent1"/>
              </a:solidFill>
            </a:endParaRPr>
          </a:p>
        </p:txBody>
      </p:sp>
    </p:spTree>
    <p:extLst>
      <p:ext uri="{BB962C8B-B14F-4D97-AF65-F5344CB8AC3E}">
        <p14:creationId xmlns:p14="http://schemas.microsoft.com/office/powerpoint/2010/main" val="365842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hyperlink" Target="https://creativecommons.org/licenses/by-sa/4.0" TargetMode="Externa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jpeg"/><Relationship Id="rId10" Type="http://schemas.openxmlformats.org/officeDocument/2006/relationships/image" Target="../media/image11.jpeg"/><Relationship Id="rId4" Type="http://schemas.openxmlformats.org/officeDocument/2006/relationships/hyperlink" Target="http://creativecommons.org/licenses/by-sa/3.0/" TargetMode="External"/><Relationship Id="rId9" Type="http://schemas.openxmlformats.org/officeDocument/2006/relationships/image" Target="../media/image10.jpeg"/><Relationship Id="rId1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13" Type="http://schemas.openxmlformats.org/officeDocument/2006/relationships/image" Target="../media/image23.jpeg"/><Relationship Id="rId3" Type="http://schemas.openxmlformats.org/officeDocument/2006/relationships/image" Target="../media/image16.png"/><Relationship Id="rId7" Type="http://schemas.openxmlformats.org/officeDocument/2006/relationships/hyperlink" Target="https://commons.wikimedia.org/wiki/File:Frank_Auerbach.jpg" TargetMode="External"/><Relationship Id="rId12" Type="http://schemas.openxmlformats.org/officeDocument/2006/relationships/image" Target="../media/image22.jpeg"/><Relationship Id="rId2" Type="http://schemas.openxmlformats.org/officeDocument/2006/relationships/notesSlide" Target="../notesSlides/notesSlide3.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creativecommons.org/licenses/by/2.0" TargetMode="External"/><Relationship Id="rId11" Type="http://schemas.openxmlformats.org/officeDocument/2006/relationships/image" Target="../media/image21.jpeg"/><Relationship Id="rId5" Type="http://schemas.openxmlformats.org/officeDocument/2006/relationships/image" Target="../media/image18.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image" Target="../media/image19.jpeg"/><Relationship Id="rId14" Type="http://schemas.openxmlformats.org/officeDocument/2006/relationships/image" Target="../media/image24.jpe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jpeg"/><Relationship Id="rId3" Type="http://schemas.openxmlformats.org/officeDocument/2006/relationships/video" Target="https://www.youtube.com/embed/WroXoWaGfL8?feature=oembed" TargetMode="External"/><Relationship Id="rId7" Type="http://schemas.openxmlformats.org/officeDocument/2006/relationships/image" Target="../media/image16.png"/><Relationship Id="rId12" Type="http://schemas.openxmlformats.org/officeDocument/2006/relationships/image" Target="../media/image29.jpeg"/><Relationship Id="rId2" Type="http://schemas.openxmlformats.org/officeDocument/2006/relationships/video" Target="https://www.youtube.com/embed/vRB6H06UpJ4?feature=oembed" TargetMode="External"/><Relationship Id="rId1" Type="http://schemas.openxmlformats.org/officeDocument/2006/relationships/video" Target="https://www.youtube.com/embed/E0T_8JE13kU?feature=oembed" TargetMode="External"/><Relationship Id="rId6" Type="http://schemas.openxmlformats.org/officeDocument/2006/relationships/image" Target="../media/image26.png"/><Relationship Id="rId11" Type="http://schemas.openxmlformats.org/officeDocument/2006/relationships/image" Target="../media/image28.jpeg"/><Relationship Id="rId5" Type="http://schemas.openxmlformats.org/officeDocument/2006/relationships/notesSlide" Target="../notesSlides/notesSlide4.xml"/><Relationship Id="rId15" Type="http://schemas.openxmlformats.org/officeDocument/2006/relationships/image" Target="../media/image5.png"/><Relationship Id="rId10" Type="http://schemas.openxmlformats.org/officeDocument/2006/relationships/image" Target="../media/image27.jpeg"/><Relationship Id="rId4" Type="http://schemas.openxmlformats.org/officeDocument/2006/relationships/slideLayout" Target="../slideLayouts/slideLayout1.xml"/><Relationship Id="rId9" Type="http://schemas.openxmlformats.org/officeDocument/2006/relationships/hyperlink" Target="https://creativecommons.org/licenses/by-sa/4.0" TargetMode="External"/><Relationship Id="rId1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1903CD67-FE01-AAD2-0499-1F043AF00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707" y="2597767"/>
            <a:ext cx="2559687" cy="3639196"/>
          </a:xfrm>
          <a:prstGeom prst="rect">
            <a:avLst/>
          </a:prstGeom>
        </p:spPr>
      </p:pic>
      <p:sp>
        <p:nvSpPr>
          <p:cNvPr id="3" name="Text Box 2">
            <a:extLst>
              <a:ext uri="{FF2B5EF4-FFF2-40B4-BE49-F238E27FC236}">
                <a16:creationId xmlns:a16="http://schemas.microsoft.com/office/drawing/2014/main" id="{14D9C415-A196-2F79-B38F-98920DAE2EB2}"/>
              </a:ext>
            </a:extLst>
          </p:cNvPr>
          <p:cNvSpPr txBox="1">
            <a:spLocks noChangeArrowheads="1"/>
          </p:cNvSpPr>
          <p:nvPr/>
        </p:nvSpPr>
        <p:spPr bwMode="auto">
          <a:xfrm>
            <a:off x="748783" y="1507463"/>
            <a:ext cx="5568022" cy="4729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ts val="800"/>
              </a:spcAft>
            </a:pPr>
            <a:r>
              <a:rPr lang="en-GB" altLang="en-US" sz="7200" b="1" dirty="0">
                <a:solidFill>
                  <a:srgbClr val="CC0099"/>
                </a:solidFill>
                <a:latin typeface="Kinetic Letters"/>
              </a:rPr>
              <a:t>Grange Primary</a:t>
            </a:r>
          </a:p>
          <a:p>
            <a:pPr algn="ctr" eaLnBrk="0" fontAlgn="base" hangingPunct="0">
              <a:spcBef>
                <a:spcPct val="0"/>
              </a:spcBef>
              <a:spcAft>
                <a:spcPts val="800"/>
              </a:spcAft>
            </a:pPr>
            <a:r>
              <a:rPr lang="en-GB" altLang="en-US" sz="7200" b="1" dirty="0">
                <a:solidFill>
                  <a:srgbClr val="CC0099"/>
                </a:solidFill>
                <a:latin typeface="Kinetic Letters"/>
              </a:rPr>
              <a:t>Art</a:t>
            </a:r>
            <a:endParaRPr lang="en-US" altLang="en-US" dirty="0">
              <a:solidFill>
                <a:srgbClr val="FFFFFF"/>
              </a:solidFill>
              <a:latin typeface="Arial" panose="020B0604020202020204" pitchFamily="34" charset="0"/>
              <a:cs typeface="Arial" panose="020B0604020202020204" pitchFamily="34" charset="0"/>
            </a:endParaRPr>
          </a:p>
          <a:p>
            <a:pPr algn="ctr">
              <a:spcBef>
                <a:spcPct val="0"/>
              </a:spcBef>
              <a:spcAft>
                <a:spcPts val="800"/>
              </a:spcAft>
            </a:pPr>
            <a:r>
              <a:rPr lang="en-GB" altLang="en-US" sz="7200" b="1" dirty="0">
                <a:solidFill>
                  <a:srgbClr val="CC0099"/>
                </a:solidFill>
                <a:latin typeface="Kinetic Letters"/>
              </a:rPr>
              <a:t>Curriculum Expectations</a:t>
            </a:r>
            <a:endParaRPr lang="en-US" altLang="en-US" dirty="0">
              <a:solidFill>
                <a:srgbClr val="FFFFFF"/>
              </a:solidFill>
              <a:latin typeface="Arial" panose="020B0604020202020204" pitchFamily="34" charset="0"/>
              <a:cs typeface="Arial"/>
            </a:endParaRPr>
          </a:p>
        </p:txBody>
      </p:sp>
      <p:pic>
        <p:nvPicPr>
          <p:cNvPr id="4" name="Picture 3" descr="A screenshot of a computer&#10;&#10;Description automatically generated">
            <a:extLst>
              <a:ext uri="{FF2B5EF4-FFF2-40B4-BE49-F238E27FC236}">
                <a16:creationId xmlns:a16="http://schemas.microsoft.com/office/drawing/2014/main" id="{B50B51C2-1FD6-0F9B-6789-638D4EE61547}"/>
              </a:ext>
            </a:extLst>
          </p:cNvPr>
          <p:cNvPicPr>
            <a:picLocks noChangeAspect="1"/>
          </p:cNvPicPr>
          <p:nvPr/>
        </p:nvPicPr>
        <p:blipFill rotWithShape="1">
          <a:blip r:embed="rId3"/>
          <a:srcRect l="2548" t="10439" r="70308" b="77152"/>
          <a:stretch/>
        </p:blipFill>
        <p:spPr bwMode="auto">
          <a:xfrm>
            <a:off x="1300930" y="107271"/>
            <a:ext cx="4463729" cy="1147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665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C724FE5-3317-8DDD-2E55-A95B10614DA6}"/>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create a painting using tints, tones and shades within one colour.</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2: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Spring</a:t>
            </a:r>
            <a:endParaRPr lang="en-GB"/>
          </a:p>
        </p:txBody>
      </p:sp>
      <p:sp>
        <p:nvSpPr>
          <p:cNvPr id="7" name="Text Placeholder 2">
            <a:extLst>
              <a:ext uri="{FF2B5EF4-FFF2-40B4-BE49-F238E27FC236}">
                <a16:creationId xmlns:a16="http://schemas.microsoft.com/office/drawing/2014/main" id="{E68E64F8-69C9-4E62-AFDE-C603D3398C84}"/>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Colour and Tone</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48F43EEF-06CA-8AC0-E8C9-5DAB3DD208A8}"/>
              </a:ext>
            </a:extLst>
          </p:cNvPr>
          <p:cNvGraphicFramePr>
            <a:graphicFrameLocks noGrp="1"/>
          </p:cNvGraphicFramePr>
          <p:nvPr/>
        </p:nvGraphicFramePr>
        <p:xfrm>
          <a:off x="1346202" y="1173385"/>
          <a:ext cx="9281041" cy="508636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3044433">
                  <a:extLst>
                    <a:ext uri="{9D8B030D-6E8A-4147-A177-3AD203B41FA5}">
                      <a16:colId xmlns:a16="http://schemas.microsoft.com/office/drawing/2014/main" val="247776695"/>
                    </a:ext>
                  </a:extLst>
                </a:gridCol>
                <a:gridCol w="3510861">
                  <a:extLst>
                    <a:ext uri="{9D8B030D-6E8A-4147-A177-3AD203B41FA5}">
                      <a16:colId xmlns:a16="http://schemas.microsoft.com/office/drawing/2014/main" val="3380293508"/>
                    </a:ext>
                  </a:extLst>
                </a:gridCol>
                <a:gridCol w="250737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A strong tone means there is a big difference (contrast) between the light and the dark areas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Shadows are an area of darkness that can be created by a sculpture or other 3D object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Secondary colours are green, orange and purple. They are mixed from primary colours (Y1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dynamic tripod group with a paintbrush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Manipulate shadows using torches to create a different tone.</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tones and shades.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Tints</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are made by adding white to a 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Tones</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are made by adding grey to a 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Shades</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are made by adding black to a 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(We know that tone is about areas of light and dark. Creating tones makes colours look different by making them darker).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Warm colours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are red, orange and yellow.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Cool colours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are blue, purple and green.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Colours can be used to represent emotions. For example, red can represent anger and blue can represent sadness.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poster paints in a palette.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Tone:</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Tone can be created using the same pencil by pressing harder or lighter (Y3 Spr).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Tone can be created using different grades of pencil (Y4 Sum).</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Colour: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Tertiary colours are red-orange, yellow-orange, yellow-green, blue-green, blue-purple, red-purple. They are mixed from one primary and one secondary colour (Y3 Aut).</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Mix colours using acrylic paints in a palette (Y3 Spr).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Mix colours using watercolour paints in a palette (Y4 Spr).</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75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Abstract art is art that does not try to look like things in the real world. Representational art tries to look like things in the real world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Pablo Picasso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[1881-1973] was a Spanish artist who made art a long time ago. His Blue Period [1901-04] shows a range of tints, tones and shades in one 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Emily Howarth-Booth is a British author and illustrator who makes art today. Her work uses a range of tints, tones and shades in one 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Illustrations help to tell a story. Artists who make illustrations are called illustrators.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Pablo Picasso was a Spanish artist. His Blue Period shows a range of tints, tones and shades in one colour. He was inspired by the Lascaux Cave Paintings to create line drawings of animals (Y3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While illustrations help to tell a story, narrative art tells a story on its own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(Y1 Aut).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 the work of artists, including our own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Label the features of different artworks with key words (Y1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Annotate the features of different artworks and the effects they have on the viewer.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Annotate my artwork with connections to another artist's work (Y4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D1410F13-3D4F-B7EF-C447-2ECC60A86C02}"/>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627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A2BDED9-06B4-C9EC-A740-4CA447A1AC3F}"/>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create a 3D collage using watercolours.</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2: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Summer</a:t>
            </a:r>
            <a:endParaRPr lang="en-GB"/>
          </a:p>
        </p:txBody>
      </p:sp>
      <p:sp>
        <p:nvSpPr>
          <p:cNvPr id="7" name="Text Placeholder 2">
            <a:extLst>
              <a:ext uri="{FF2B5EF4-FFF2-40B4-BE49-F238E27FC236}">
                <a16:creationId xmlns:a16="http://schemas.microsoft.com/office/drawing/2014/main" id="{946F8404-BF4F-48AE-A278-383A463735E9}"/>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Painting Water</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99B351A0-6BF4-0BA7-BD9E-4CE051346DF3}"/>
              </a:ext>
            </a:extLst>
          </p:cNvPr>
          <p:cNvGraphicFramePr>
            <a:graphicFrameLocks noGrp="1"/>
          </p:cNvGraphicFramePr>
          <p:nvPr/>
        </p:nvGraphicFramePr>
        <p:xfrm>
          <a:off x="1346202" y="1173385"/>
          <a:ext cx="9281041" cy="52613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3768682">
                  <a:extLst>
                    <a:ext uri="{9D8B030D-6E8A-4147-A177-3AD203B41FA5}">
                      <a16:colId xmlns:a16="http://schemas.microsoft.com/office/drawing/2014/main" val="247776695"/>
                    </a:ext>
                  </a:extLst>
                </a:gridCol>
                <a:gridCol w="3133818">
                  <a:extLst>
                    <a:ext uri="{9D8B030D-6E8A-4147-A177-3AD203B41FA5}">
                      <a16:colId xmlns:a16="http://schemas.microsoft.com/office/drawing/2014/main" val="3380293508"/>
                    </a:ext>
                  </a:extLst>
                </a:gridCol>
                <a:gridCol w="2160164">
                  <a:extLst>
                    <a:ext uri="{9D8B030D-6E8A-4147-A177-3AD203B41FA5}">
                      <a16:colId xmlns:a16="http://schemas.microsoft.com/office/drawing/2014/main" val="2902844172"/>
                    </a:ext>
                  </a:extLst>
                </a:gridCol>
              </a:tblGrid>
              <a:tr h="152267">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1170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line is a mark made on a surface that joins different points (Y1 Aut).</a:t>
                      </a:r>
                      <a:endPar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Secondary colours are green, orange and purple. They are mixed from primary colours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Patterns can be created with a series of repeated marks like dots and lines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dynamic tripod group with a paintbrush, pencil and wax crayon.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the wax resist technique using watercolour paints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watercolour paints on the page (not in a palette).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flat wash brushstroke with watercolour paint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stippling</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tapered</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and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dry</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brushstrokes with watercolour paint.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wet on wet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and 'less to more see through' [opaque to translucent] techniques.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different amounts of water to create stronger [more opaque] and weaker [more translucent] colours.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Mix colours using watercolour paints in a palette (Y4 Spr).</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7348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Claude Monet [1840-1926] was a French artist who made art a long time ago. He painted  representational art outdoors to capture the way that light can change a scene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Abstract art is art that does not try to look like things in the real world. Representational art tries to look like things in the real world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accent3"/>
                          </a:solidFill>
                          <a:latin typeface="Roboto" panose="02000000000000000000" pitchFamily="2" charset="0"/>
                          <a:ea typeface="Roboto" panose="02000000000000000000" pitchFamily="2" charset="0"/>
                        </a:rPr>
                        <a:t>Geography: </a:t>
                      </a:r>
                      <a:r>
                        <a:rPr lang="en-US" sz="900" b="0" i="0" strike="noStrike">
                          <a:solidFill>
                            <a:schemeClr val="bg1"/>
                          </a:solidFill>
                          <a:latin typeface="Roboto" panose="02000000000000000000" pitchFamily="2" charset="0"/>
                          <a:ea typeface="Roboto" panose="02000000000000000000" pitchFamily="2" charset="0"/>
                        </a:rPr>
                        <a:t>Rivers, lakes, seas and oceans are all bodies of water. Rivers flow into lakes and seas; seas connect to oceans (Y2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Katsushika Hokusai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[1760-1849] was an Japanese artist who made art a long time ago. He is famous for representational woodblock prints.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David Hockney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[b. 1937] is a British artist who makes art today [1960s-2020s]. He has painted lots of scenes including water.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collage</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an artwork made by sticking pieces of paper or other materials onto a background.</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David Hockney is a contemporary artist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Traditional, modern and contemporary art definitions can only be applied to western art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4870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818BD211-4884-2C0C-BB4E-3B2FF52843A2}"/>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7987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488FB0C-5DF6-616B-FDD5-D3C6F65EBE04}"/>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create a series of animal drawings and paintings.</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1346202" y="234235"/>
            <a:ext cx="3139439" cy="458089"/>
          </a:xfrm>
        </p:spPr>
        <p:txBody>
          <a:bodyPr/>
          <a:lstStyle/>
          <a:p>
            <a:r>
              <a:rPr lang="en-US" altLang="en-US"/>
              <a:t>Year 3: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Autumn</a:t>
            </a:r>
            <a:endParaRPr lang="en-GB"/>
          </a:p>
        </p:txBody>
      </p:sp>
      <p:sp>
        <p:nvSpPr>
          <p:cNvPr id="7" name="Text Placeholder 2">
            <a:extLst>
              <a:ext uri="{FF2B5EF4-FFF2-40B4-BE49-F238E27FC236}">
                <a16:creationId xmlns:a16="http://schemas.microsoft.com/office/drawing/2014/main" id="{DE4E39C2-ECA7-4EA8-AAB7-EF76490F2F44}"/>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Why Do We Make Art?</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0A59573E-4738-1CF6-F452-991355425B9B}"/>
              </a:ext>
            </a:extLst>
          </p:cNvPr>
          <p:cNvGraphicFramePr>
            <a:graphicFrameLocks noGrp="1"/>
          </p:cNvGraphicFramePr>
          <p:nvPr/>
        </p:nvGraphicFramePr>
        <p:xfrm>
          <a:off x="1346202" y="1173385"/>
          <a:ext cx="9281041" cy="51981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2742246">
                  <a:extLst>
                    <a:ext uri="{9D8B030D-6E8A-4147-A177-3AD203B41FA5}">
                      <a16:colId xmlns:a16="http://schemas.microsoft.com/office/drawing/2014/main" val="247776695"/>
                    </a:ext>
                  </a:extLst>
                </a:gridCol>
                <a:gridCol w="3813048">
                  <a:extLst>
                    <a:ext uri="{9D8B030D-6E8A-4147-A177-3AD203B41FA5}">
                      <a16:colId xmlns:a16="http://schemas.microsoft.com/office/drawing/2014/main" val="3380293508"/>
                    </a:ext>
                  </a:extLst>
                </a:gridCol>
                <a:gridCol w="250737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Lines can vary in length, width, direction and shape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continuous line drawing is one where the pencil does not leave the page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dynamic tripod group with a paintbrush (Rec &amp;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flat wash brushstroke with watercolour paint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poster paints in a palette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Earthy</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colours are reds, browns, oranges (colours of the earth).</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Tertiary</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colours are red-orange, yellow-orange, yellow-green, blue-green, blue-purple, red-purple. They are mixed from one primary and one secondary colour.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chalk pastels to draw on a page using a dynamic tripod grip and using the pastels on their side.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When drawing from observation, artists look at the object they're drawing from.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Colour: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appearance of secondary colours can vary according to the amount of each primary colour used (Y4 Spr).</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When drawing from primary observation, artists look at the object they're drawing from. When drawing from secondary observation, artists look at a drawing or a copy of object (Y5 Sum).</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75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Pablo Picasso [1881-1973] was a Spanish artist who made art a long time ago. His Blue Period [1901-04] shows a range of tints, tones and shades in one colour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accent3"/>
                          </a:solidFill>
                          <a:latin typeface="Roboto" panose="02000000000000000000" pitchFamily="2" charset="0"/>
                          <a:ea typeface="Roboto" panose="02000000000000000000" pitchFamily="2" charset="0"/>
                        </a:rPr>
                        <a:t>History: </a:t>
                      </a:r>
                      <a:r>
                        <a:rPr lang="en-US" sz="900" b="0" i="0" strike="noStrike">
                          <a:solidFill>
                            <a:schemeClr val="bg1"/>
                          </a:solidFill>
                          <a:latin typeface="Roboto" panose="02000000000000000000" pitchFamily="2" charset="0"/>
                          <a:ea typeface="Roboto" panose="02000000000000000000" pitchFamily="2" charset="0"/>
                        </a:rPr>
                        <a:t>Prehistoric Britain refers to the study of humans before there was writing. Prehistoric Britain is split into the Stone Age (Palaeolithic, Mesolithic, Neolithic), Bronze Age and Iron Age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1" i="0" strike="noStrike">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The first artists lived in the Palaeolithic Age, between 10,000 and 40,000 years ago.</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Pablo Picasso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 Spanish artist. His Blue Period (1900-04) shows a range of tints, tones and shades in one colour. He was inspired by the Lascaux Cave Paintings to create line drawings of animals.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Satoshi Kitamura is a Japanese author and illustrator to makes art today. He was inspired by the same cave art as Picasso.</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Mixed-media</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artwork that uses more than one art material e.g., paint and pens.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Picasso was a modern artist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montage is a mixed-media artwork including collaged photographs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Creating art is something humans have done from the very beginnings of their existence.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each other, and we can make connections between our artworks and theirs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1D90F338-B977-2245-672B-F42C4A35BC0B}"/>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652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FEDFF71-C9FB-03F7-6EFA-868207F1C240}"/>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produce a clay tile to illustrate a fairy tale and will contribute to a storyboard told over several clay tiles.</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3: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Spring</a:t>
            </a:r>
            <a:endParaRPr lang="en-GB"/>
          </a:p>
        </p:txBody>
      </p:sp>
      <p:sp>
        <p:nvSpPr>
          <p:cNvPr id="6" name="Text Placeholder 2">
            <a:extLst>
              <a:ext uri="{FF2B5EF4-FFF2-40B4-BE49-F238E27FC236}">
                <a16:creationId xmlns:a16="http://schemas.microsoft.com/office/drawing/2014/main" id="{39E8FFBB-DA75-4205-B01E-C7D2E035B2D2}"/>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Clay Fairy Tale Tiles</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E5658C9C-A431-9844-6F16-C4D5585AD4CA}"/>
              </a:ext>
            </a:extLst>
          </p:cNvPr>
          <p:cNvGraphicFramePr>
            <a:graphicFrameLocks noGrp="1"/>
          </p:cNvGraphicFramePr>
          <p:nvPr/>
        </p:nvGraphicFramePr>
        <p:xfrm>
          <a:off x="1346202" y="1173386"/>
          <a:ext cx="9281041" cy="509876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435648">
                  <a:extLst>
                    <a:ext uri="{9D8B030D-6E8A-4147-A177-3AD203B41FA5}">
                      <a16:colId xmlns:a16="http://schemas.microsoft.com/office/drawing/2014/main" val="247776695"/>
                    </a:ext>
                  </a:extLst>
                </a:gridCol>
                <a:gridCol w="2484607">
                  <a:extLst>
                    <a:ext uri="{9D8B030D-6E8A-4147-A177-3AD203B41FA5}">
                      <a16:colId xmlns:a16="http://schemas.microsoft.com/office/drawing/2014/main" val="3380293508"/>
                    </a:ext>
                  </a:extLst>
                </a:gridCol>
                <a:gridCol w="2142409">
                  <a:extLst>
                    <a:ext uri="{9D8B030D-6E8A-4147-A177-3AD203B41FA5}">
                      <a16:colId xmlns:a16="http://schemas.microsoft.com/office/drawing/2014/main" val="2902844172"/>
                    </a:ext>
                  </a:extLst>
                </a:gridCol>
              </a:tblGrid>
              <a:tr h="160799">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8800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A strong tone means there is a big difference (contrast) between the light and the dark areas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is something that you can view from all sides [it is 3D]. A form can be created as a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 Secondary colours are green, orange and purple. They are mixed from primary colours (Y1 Sum). Tertiary colours are red-orange, yellow-orange, yellow-green, blue-green, blue-purple, red-purple. They are mixed from one primary and one secondary colour (Y3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 is how something feels. Artists can make art that tells us how something might feel, without us having to touch it.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dynamic tripod group with a paintbrush.</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poster paints in a palette.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can be created using the same pencil by pressing harder or lighter.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acrylic paints in a palette.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Make a 3D sculpture using clay.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Make a tile using clay.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Make 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raised relief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by adding layers of clay.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Slip</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 mixture of clay and water and is used as a glue in ceramics.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Scoring</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surfaces before adding slip means the pieces will attach more reliably.</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Tone:</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Tone can be created using different grades of pencil (Y4 Sum).</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Make a 3D sculpture that is not a raised relief tile but a more rounded object (Y4 Aut).</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579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 can be flat [2D] or something that you look around [3D]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sculpture is an artwork can be viewed from all sides [it is 3D]. A sculptor is an artist who makes sculptures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Illustrations help to tell a story. Artists who make illustrations are called illustrators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Anthony Browne and Quentin Blake are both British illustrators who make art today.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Ceramics</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the process of making art from clay.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While illustrations help to tell a story, narrative art tells a story on its own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2481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 (Y2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C21DEB19-AE8F-F4C8-B6E3-6324A7EFBB48}"/>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069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0B53521-9DAE-E4C5-21F5-76582DD00021}"/>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create their own representation of a myth using </a:t>
            </a:r>
            <a:r>
              <a:rPr lang="en-US" sz="1050" b="1">
                <a:solidFill>
                  <a:srgbClr val="FFFFFF"/>
                </a:solidFill>
                <a:latin typeface="Roboto" panose="02000000000000000000" pitchFamily="2" charset="0"/>
                <a:ea typeface="Roboto" panose="02000000000000000000" pitchFamily="2" charset="0"/>
              </a:rPr>
              <a:t>mixed media </a:t>
            </a:r>
            <a:r>
              <a:rPr lang="en-US" sz="1050">
                <a:solidFill>
                  <a:srgbClr val="FFFFFF"/>
                </a:solidFill>
                <a:latin typeface="Roboto" panose="02000000000000000000" pitchFamily="2" charset="0"/>
                <a:ea typeface="Roboto" panose="02000000000000000000" pitchFamily="2" charset="0"/>
              </a:rPr>
              <a:t>(more than one material/technique).</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3: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Summer</a:t>
            </a:r>
            <a:endParaRPr lang="en-GB"/>
          </a:p>
        </p:txBody>
      </p:sp>
      <p:sp>
        <p:nvSpPr>
          <p:cNvPr id="7" name="Text Placeholder 2">
            <a:extLst>
              <a:ext uri="{FF2B5EF4-FFF2-40B4-BE49-F238E27FC236}">
                <a16:creationId xmlns:a16="http://schemas.microsoft.com/office/drawing/2014/main" id="{169D21BA-1B1F-417D-8513-7867FA3B232D}"/>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Mythology</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3301C295-FF60-2464-A07C-C587FFE1657E}"/>
              </a:ext>
            </a:extLst>
          </p:cNvPr>
          <p:cNvGraphicFramePr>
            <a:graphicFrameLocks noGrp="1"/>
          </p:cNvGraphicFramePr>
          <p:nvPr/>
        </p:nvGraphicFramePr>
        <p:xfrm>
          <a:off x="1346202" y="1173386"/>
          <a:ext cx="9281041" cy="52359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2801016">
                  <a:extLst>
                    <a:ext uri="{9D8B030D-6E8A-4147-A177-3AD203B41FA5}">
                      <a16:colId xmlns:a16="http://schemas.microsoft.com/office/drawing/2014/main" val="247776695"/>
                    </a:ext>
                  </a:extLst>
                </a:gridCol>
                <a:gridCol w="4083728">
                  <a:extLst>
                    <a:ext uri="{9D8B030D-6E8A-4147-A177-3AD203B41FA5}">
                      <a16:colId xmlns:a16="http://schemas.microsoft.com/office/drawing/2014/main" val="3380293508"/>
                    </a:ext>
                  </a:extLst>
                </a:gridCol>
                <a:gridCol w="2177920">
                  <a:extLst>
                    <a:ext uri="{9D8B030D-6E8A-4147-A177-3AD203B41FA5}">
                      <a16:colId xmlns:a16="http://schemas.microsoft.com/office/drawing/2014/main" val="2902844172"/>
                    </a:ext>
                  </a:extLst>
                </a:gridCol>
              </a:tblGrid>
              <a:tr h="17686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765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Describing tints (adding white), tones (adding grey) and shades (adding black) (Y2 Spr).</a:t>
                      </a:r>
                      <a:endPar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Take photographs using cameras/tablets (Y2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tableau vivant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made by standing still to represent the figures in a story.</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891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Abstract art is art that does not try to look like things in the real world. Representational art tries to look like things in the real world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Artists studied so far, to consider whether they are traditional, modern or contemporary artists.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Illustrations help to tell a story. Artists who make illustrations are called illustrators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collage is an artwork made by sticking pieces of paper or other materials onto a background (Y2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Mixed-media is artwork that uses more than one art material e.g., paint and pens (Y3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accent3"/>
                          </a:solidFill>
                          <a:latin typeface="Roboto" panose="02000000000000000000" pitchFamily="2" charset="0"/>
                          <a:ea typeface="Roboto" panose="02000000000000000000" pitchFamily="2" charset="0"/>
                        </a:rPr>
                        <a:t>History: </a:t>
                      </a:r>
                      <a:r>
                        <a:rPr lang="en-US" sz="900" b="0" i="0" strike="noStrike">
                          <a:solidFill>
                            <a:schemeClr val="bg1"/>
                          </a:solidFill>
                          <a:latin typeface="Roboto" panose="02000000000000000000" pitchFamily="2" charset="0"/>
                          <a:ea typeface="Roboto" panose="02000000000000000000" pitchFamily="2" charset="0"/>
                        </a:rPr>
                        <a:t>The Ancient Greeks Ancient Greeks believed in multiple gods and wrote myths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1" i="0" strike="noStrike">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Raphael</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traditional Italian artist who made art around 1500-1520.</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Van Gogh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modern Dutch artist who made art around 1880-1890.</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Chris </a:t>
                      </a:r>
                      <a:r>
                        <a:rPr kumimoji="0" lang="en-US" sz="900" b="1"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Ofili</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contemporary British painter who makes art today (1990s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Frank Auerbach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contemporary German-British painter who makes art today (1960s-today).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Traditional</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 describes everything from early Christian art to the 1850s and is usually representational.</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Modern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 describes art made from around the 1850s to the 1970s. Modern artists wanted their art to show how they felt. It was more abstract than representational.</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Contemporary</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 describes artwork being made by living artists, or art that has been made recently (e.g., 1980s onwards). Contemporary art can be anything and artists create work using traditional, modern and other techniques.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Traditional, modern and contemporary art definitions can only be applied to western art.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arrange objects or images in 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composition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montage</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 mixed-media artwork including collaged photographs.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Traditional composition is often made up of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foreground</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midground</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and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background</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Perspective</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the way a flat (2D) image looks deep (3D).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Illustrations help to tell a story. Artists who make illustrations are called illustrators.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Narrative art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tells a story on its own.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Applying knowledge of traditional, modern and contemporary to all future artists studied.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still life is a genre of artwork that shows a collection of objects (Y4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Expressive art conveys emotions and feelings. There are more examples of expressive art in modern and contemporary than traditional art. Expressive art can be representational or abstract (Y5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5148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make choices about materials that are appropriate for their composition.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each other, and we can make connections between our artworks and theirs.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Annotate my artwork with connections to another artist's work (Y4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Compare in detail the artwork of two artists (Y5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D8C48691-7A1A-ADA1-A51D-EEDA7B8D0A60}"/>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275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9756EC3-22F7-B970-BD6A-27DC9B174CA2}"/>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make a three-dimensional clay model of a pumpkin. </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Autumn</a:t>
            </a:r>
            <a:endParaRPr lang="en-GB"/>
          </a:p>
        </p:txBody>
      </p:sp>
      <p:sp>
        <p:nvSpPr>
          <p:cNvPr id="7" name="Text Placeholder 2">
            <a:extLst>
              <a:ext uri="{FF2B5EF4-FFF2-40B4-BE49-F238E27FC236}">
                <a16:creationId xmlns:a16="http://schemas.microsoft.com/office/drawing/2014/main" id="{60E2BAD5-040A-4871-9A5F-B6C05BAAC3D8}"/>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Pattern and Pumpkins</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6A707AA4-3308-1DE9-4A4B-BEC2115422C1}"/>
              </a:ext>
            </a:extLst>
          </p:cNvPr>
          <p:cNvGraphicFramePr>
            <a:graphicFrameLocks noGrp="1"/>
          </p:cNvGraphicFramePr>
          <p:nvPr/>
        </p:nvGraphicFramePr>
        <p:xfrm>
          <a:off x="1337324" y="1101009"/>
          <a:ext cx="9326377" cy="535530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896000">
                  <a:extLst>
                    <a:ext uri="{9D8B030D-6E8A-4147-A177-3AD203B41FA5}">
                      <a16:colId xmlns:a16="http://schemas.microsoft.com/office/drawing/2014/main" val="247776695"/>
                    </a:ext>
                  </a:extLst>
                </a:gridCol>
                <a:gridCol w="2088000">
                  <a:extLst>
                    <a:ext uri="{9D8B030D-6E8A-4147-A177-3AD203B41FA5}">
                      <a16:colId xmlns:a16="http://schemas.microsoft.com/office/drawing/2014/main" val="3380293508"/>
                    </a:ext>
                  </a:extLst>
                </a:gridCol>
                <a:gridCol w="2124000">
                  <a:extLst>
                    <a:ext uri="{9D8B030D-6E8A-4147-A177-3AD203B41FA5}">
                      <a16:colId xmlns:a16="http://schemas.microsoft.com/office/drawing/2014/main" val="2902844172"/>
                    </a:ext>
                  </a:extLst>
                </a:gridCol>
              </a:tblGrid>
              <a:tr h="168804">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408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is something that you can view from all sides [it is 3D]. A form can be created as a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 Secondary colours are green, orange and purple. They are mixed from primary colours (Y1 Sum). Tertiary colours are red-orange, yellow-orange, yellow-green, blue-green, blue-purple, red-purple. They are mixed from one primary and one secondary colour. Earthy colours are reds, browns, oranges (colours of the earth)  (Y3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Patterns can be created with a series of repeated marks like dots and lines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 is how something feels. Artists can make art that tells us how something might feel, without us having to touch it (Y2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Painting – Use of dynamic tripod group with a paintbrush with acrylic paints.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Ceramics – Make a 3D sculpture using clay. Slip is a mixture of clay and water and is used as a glue in ceramics. Scoring surfaces before adding slip means the pieces will attach more reliably (Y3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Printing – Press print onto paper or fabric using the natural colour of the leaves (Y1 Sum). Monoprint onto paper. Create a plate to make a press print. Press print onto paper or fabric using a plate. Apply ink (or paint) with a roller (Y2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Collagraphic</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printmaking is a process in which materials are built up on a plate to be printed from.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Y5 and Y6.</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9693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A sculpture is an artwork can be viewed from all sides [it is 3D]. A sculptor is an artist who makes sculptures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Ceramics is the process of making art from clay (Y3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Traditional art describes everything from early Christian art to the 1850s and is usually representational. Modern art describes art made from around the 1850s-1970s. Modern artists wanted their art to show how they felt. It was more abstract than representational. Contemporary art describes artwork being made by living artists, or art that has been made recently (e.g., 1980s onwards). Contemporary art can be anything and artists create work using traditional, modern and other techniques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Yayoi Kusama is a contemporary Japanese artist who makes art today (1950s-today). Her work includes paintings and sculptures.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4821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Annotate my artwork with connections to another artist's work.</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Compare in detail the artwork of two artists (Y5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34DB9838-CBCD-3117-8962-F94E277900D9}"/>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4282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6DBC312-FC64-AD4B-E294-AFDAE068899B}"/>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use watercolours, oil pastels and wax resist to create a collage of leaves.</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Spring</a:t>
            </a:r>
            <a:endParaRPr lang="en-GB"/>
          </a:p>
        </p:txBody>
      </p:sp>
      <p:sp>
        <p:nvSpPr>
          <p:cNvPr id="6" name="Text Placeholder 2">
            <a:extLst>
              <a:ext uri="{FF2B5EF4-FFF2-40B4-BE49-F238E27FC236}">
                <a16:creationId xmlns:a16="http://schemas.microsoft.com/office/drawing/2014/main" id="{094A5407-480F-4CC2-BD80-CA6E81C01C95}"/>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 Tropical Rainforest Watercolour</a:t>
            </a:r>
            <a:endParaRPr lang="en-GB" sz="1600">
              <a:ln w="12700">
                <a:solidFill>
                  <a:srgbClr val="C35993"/>
                </a:solidFill>
              </a:ln>
              <a:solidFill>
                <a:srgbClr val="C35993"/>
              </a:solidFill>
            </a:endParaRPr>
          </a:p>
        </p:txBody>
      </p:sp>
      <p:graphicFrame>
        <p:nvGraphicFramePr>
          <p:cNvPr id="5" name="Table 25">
            <a:extLst>
              <a:ext uri="{FF2B5EF4-FFF2-40B4-BE49-F238E27FC236}">
                <a16:creationId xmlns:a16="http://schemas.microsoft.com/office/drawing/2014/main" id="{4CE72D01-6FDD-624D-B01C-4FDEC837C993}"/>
              </a:ext>
            </a:extLst>
          </p:cNvPr>
          <p:cNvGraphicFramePr>
            <a:graphicFrameLocks noGrp="1"/>
          </p:cNvGraphicFramePr>
          <p:nvPr/>
        </p:nvGraphicFramePr>
        <p:xfrm>
          <a:off x="1346202" y="1173386"/>
          <a:ext cx="9281041" cy="529688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496651">
                  <a:extLst>
                    <a:ext uri="{9D8B030D-6E8A-4147-A177-3AD203B41FA5}">
                      <a16:colId xmlns:a16="http://schemas.microsoft.com/office/drawing/2014/main" val="247776695"/>
                    </a:ext>
                  </a:extLst>
                </a:gridCol>
                <a:gridCol w="2414726">
                  <a:extLst>
                    <a:ext uri="{9D8B030D-6E8A-4147-A177-3AD203B41FA5}">
                      <a16:colId xmlns:a16="http://schemas.microsoft.com/office/drawing/2014/main" val="3380293508"/>
                    </a:ext>
                  </a:extLst>
                </a:gridCol>
                <a:gridCol w="2151287">
                  <a:extLst>
                    <a:ext uri="{9D8B030D-6E8A-4147-A177-3AD203B41FA5}">
                      <a16:colId xmlns:a16="http://schemas.microsoft.com/office/drawing/2014/main" val="2902844172"/>
                    </a:ext>
                  </a:extLst>
                </a:gridCol>
              </a:tblGrid>
              <a:tr h="146697">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1126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continuous line drawing is one where the pencil does not leave the page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 Secondary colours are green, orange and purple. They are mixed from primary colours (Y1 Sum). Tertiary colours are red-orange, yellow-orange, yellow-green, blue-green, blue-purple, red-purple. They are mixed from one primary and one secondary colour (Y3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the wax resist technique using watercolour paints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flat wash (Y1 Sum) stippling, tapered and dry brushstrokes with watercolour paint (Y2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wet on wet and opaque to translucent techniques. Use different amounts of water to create more opaque and more translucent colours (Y2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 (Y2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When drawing from observation artists look at the object they're drawing from (Y3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The appearance of secondary colours can vary according to the amount of each primary colour used.</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watercolour paints in a palette.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Y5 and Y6.</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0665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art describes everything from early Christian art to the 1850s and is usually representational. Modern art describes art made from around the 1850s to the 1970s. Modern artists wanted their art to show how they felt. It was more abstract than representational. Contemporary art describes artwork being made by living artists, or art that has been made recently (e.g., 1980s onwards). Contemporary art can be anything and artists create work using traditional, modern and other techniques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modern and contemporary art definitions can only be applied to western art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Artists can arrange objects or images in a composition. Traditional composition is often made up of foreground, midground and background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Calibri" panose="020F0502020204030204" pitchFamily="34" charset="0"/>
                        </a:rPr>
                        <a:t>Geography: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Tropical rainforest is a biome with a hot and wet climate (Y4 Spr).</a:t>
                      </a:r>
                      <a:endPar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Henri Rousseau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 French modern artist who produced art around 1750-1780.</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Henri Matisse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 French modern artist who produced paper cuttings around 1940s-1950s.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Abel Rodriguez is a Colombian contemporary artist who grew up in the Amazon rainforest.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a:t>
                      </a:r>
                      <a:r>
                        <a:rPr lang="en-US" sz="900" b="1">
                          <a:solidFill>
                            <a:schemeClr val="bg1"/>
                          </a:solidFill>
                          <a:latin typeface="Roboto" panose="02000000000000000000" pitchFamily="2" charset="0"/>
                          <a:ea typeface="Roboto" panose="02000000000000000000" pitchFamily="2" charset="0"/>
                        </a:rPr>
                        <a:t>viewfinder</a:t>
                      </a:r>
                      <a:r>
                        <a:rPr lang="en-US" sz="900" b="0">
                          <a:solidFill>
                            <a:schemeClr val="bg1"/>
                          </a:solidFill>
                          <a:latin typeface="Roboto" panose="02000000000000000000" pitchFamily="2" charset="0"/>
                          <a:ea typeface="Roboto" panose="02000000000000000000" pitchFamily="2" charset="0"/>
                        </a:rPr>
                        <a:t> can be used to identify an interesting section within a composition.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Application of viewfinder in future units.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52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2" name="Picture 1" descr="A screenshot of a computer&#10;&#10;Description automatically generated">
            <a:extLst>
              <a:ext uri="{FF2B5EF4-FFF2-40B4-BE49-F238E27FC236}">
                <a16:creationId xmlns:a16="http://schemas.microsoft.com/office/drawing/2014/main" id="{975132B8-E1B1-4301-E21D-40796047D487}"/>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616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6C23456-61A9-D040-E7BB-8BFD53A7C853}"/>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produce a series of observational drawings and a developed tonal drawing of a still life.</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Summer</a:t>
            </a:r>
            <a:endParaRPr lang="en-GB"/>
          </a:p>
        </p:txBody>
      </p:sp>
      <p:sp>
        <p:nvSpPr>
          <p:cNvPr id="7" name="Text Placeholder 2">
            <a:extLst>
              <a:ext uri="{FF2B5EF4-FFF2-40B4-BE49-F238E27FC236}">
                <a16:creationId xmlns:a16="http://schemas.microsoft.com/office/drawing/2014/main" id="{AED4F7B5-BB2F-423A-8BBC-4EB2B5216CCC}"/>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My Favourite Things</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A3AE7D6A-AD03-534F-349D-8713B34055BB}"/>
              </a:ext>
            </a:extLst>
          </p:cNvPr>
          <p:cNvGraphicFramePr>
            <a:graphicFrameLocks noGrp="1"/>
          </p:cNvGraphicFramePr>
          <p:nvPr/>
        </p:nvGraphicFramePr>
        <p:xfrm>
          <a:off x="1346202" y="1173386"/>
          <a:ext cx="9281041" cy="52105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3786438">
                  <a:extLst>
                    <a:ext uri="{9D8B030D-6E8A-4147-A177-3AD203B41FA5}">
                      <a16:colId xmlns:a16="http://schemas.microsoft.com/office/drawing/2014/main" val="247776695"/>
                    </a:ext>
                  </a:extLst>
                </a:gridCol>
                <a:gridCol w="3036163">
                  <a:extLst>
                    <a:ext uri="{9D8B030D-6E8A-4147-A177-3AD203B41FA5}">
                      <a16:colId xmlns:a16="http://schemas.microsoft.com/office/drawing/2014/main" val="3380293508"/>
                    </a:ext>
                  </a:extLst>
                </a:gridCol>
                <a:gridCol w="2240063">
                  <a:extLst>
                    <a:ext uri="{9D8B030D-6E8A-4147-A177-3AD203B41FA5}">
                      <a16:colId xmlns:a16="http://schemas.microsoft.com/office/drawing/2014/main" val="2902844172"/>
                    </a:ext>
                  </a:extLst>
                </a:gridCol>
              </a:tblGrid>
              <a:tr h="196268">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5994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continuous line drawing is one where the pencil does not leave the page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A strong tone means there is a big difference (contrast) between the light and the dark areas.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Doing the same thing with different materials - like pencil, </a:t>
                      </a:r>
                      <a:r>
                        <a:rPr kumimoji="0" lang="en-US" sz="90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fineliner</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biro, felt tip - can create a different tone (Y1 Spr). Tone can be created using the same pencil by pressing harder or lighter (Y3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flat objects using shapes on paper (Y1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 is how something feels. Artists can make art that tells us how something might feel, without us having to touch it (Y2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can be created using different grades of pencil.</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3D forms with 2D shapes on paper.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can be represented using tone in a 2D artwork.</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Arrange a 3D composition by considering size, shape, texture and space between objects.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Tone:</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Tone can be created using white pens and pencils, which highlight areas of the artwork (Y5 Aut).</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Linear shading is a method of creating tone, often with a pen (Y5 Aut).</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Examples of linear shading include hatching, cross hatching and contoured hatching (Y5 Aut).</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Cut, shape and manipulate existing objects to create a sculpture (Y6 Aut).</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8775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modern and contemporary art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Artists can arrange objects or images in a composition. Traditional composition is often made up of foreground, midground and background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Perspective is the way a flat (2D) image looks deep (3D).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viewfinder can be used to identify an interesting section within a composition.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Joseph Cornell was an American modern artist who made assemblages.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An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assemblage</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 3D artwork usually made of found objects.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still life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genre of artwork that shows a collection of objects.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Installation art is designed to fill a specific space, often for a particular length of time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An exhibition is a display of artwork. It is curated by a curator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621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hidden details in seemingly ordinary objects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artificial (man-made) world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 and annotate my artwork with connections to another artist's work (Y4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their own experiences and stories.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to bring difficult or contentious issues to light and provoke debate and discussion (Y6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FB5263F3-DD26-CFA0-09E4-C8704DBD9364}"/>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2246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08C9130-5900-D949-6E15-80100CFB5B83}"/>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create a storyboard to illustrate a chosen text and create art digitally.</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Autumn</a:t>
            </a:r>
            <a:endParaRPr lang="en-GB"/>
          </a:p>
        </p:txBody>
      </p:sp>
      <p:sp>
        <p:nvSpPr>
          <p:cNvPr id="7" name="Text Placeholder 2">
            <a:extLst>
              <a:ext uri="{FF2B5EF4-FFF2-40B4-BE49-F238E27FC236}">
                <a16:creationId xmlns:a16="http://schemas.microsoft.com/office/drawing/2014/main" id="{1599962B-6075-42E4-B29A-08F8EBB99BE9}"/>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Illustration &amp; Narrative Art</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A42AA82C-95E8-097B-D9A6-199965DFE295}"/>
              </a:ext>
            </a:extLst>
          </p:cNvPr>
          <p:cNvGraphicFramePr>
            <a:graphicFrameLocks noGrp="1"/>
          </p:cNvGraphicFramePr>
          <p:nvPr/>
        </p:nvGraphicFramePr>
        <p:xfrm>
          <a:off x="1346202" y="1173385"/>
          <a:ext cx="9281041" cy="529688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052768">
                  <a:extLst>
                    <a:ext uri="{9D8B030D-6E8A-4147-A177-3AD203B41FA5}">
                      <a16:colId xmlns:a16="http://schemas.microsoft.com/office/drawing/2014/main" val="247776695"/>
                    </a:ext>
                  </a:extLst>
                </a:gridCol>
                <a:gridCol w="2876365">
                  <a:extLst>
                    <a:ext uri="{9D8B030D-6E8A-4147-A177-3AD203B41FA5}">
                      <a16:colId xmlns:a16="http://schemas.microsoft.com/office/drawing/2014/main" val="3380293508"/>
                    </a:ext>
                  </a:extLst>
                </a:gridCol>
                <a:gridCol w="2133531">
                  <a:extLst>
                    <a:ext uri="{9D8B030D-6E8A-4147-A177-3AD203B41FA5}">
                      <a16:colId xmlns:a16="http://schemas.microsoft.com/office/drawing/2014/main" val="2902844172"/>
                    </a:ext>
                  </a:extLst>
                </a:gridCol>
              </a:tblGrid>
              <a:tr h="15075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0721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A strong tone means there is a big difference (contrast) between the light and the dark areas.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can be created by 1. doing the same thing with different materials like pencil, </a:t>
                      </a:r>
                      <a:r>
                        <a:rPr kumimoji="0" lang="en-US" sz="90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fineliner</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biro, felt tip (Y1 Spr), 2. using the same pencil but pressing harder or lighter (Y3 Spr), or 3. Using different grades of pencil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3D forms with 2D shapes on paper.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can be represented using tone in a 2D artwork.</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can be created using white pens and pencils, which highlight areas of the artwork.</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Linear shading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method of creating tone, often with a pen.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Examples of linear shading include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hatching</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cross hatching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and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contoured hatching</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Design figures and characters in software programmes (e.g. PowerPoint).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Y5 and Y6.</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792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Leonardo Da Vinci was an Italian artist who lived a very long time ago [1470s-1500s]. He created artwork that was inspired by nature, including leaf prints and observational drawings of living things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Raphael is traditional Italian artist who made art around 1500-1520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art describes everything from early Christian art to the 1850s and is usually representational. Modern art describes art made from around the 1850s to the 1970s. Modern artists wanted their art to show how they felt. It was more abstract than representational. Contemporary art describes artwork being made by living artists, or art that has been made recently (e.g., 1980s onwards). Contemporary art can be anything and artists create work using traditional, modern and other techniques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composition is often made up of foreground, midground and background.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Perspective is the way a flat (2D) image looks deep (3D).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Illustrations help to tell a story. Artists who make illustrations are called illustrators (Y2 Spr). Narrative art tells a story on its own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Mel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Tregonning</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was an Australian contemporary illustrator.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Marjane Satrapi is an Iranian contemporary illustrator.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Raphael</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Michelangelo</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and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Leonardo</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are traditional artists whose narrative art told stories around the 1500s.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543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 (Y4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make mood boards to help them collect and shape ideas.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Compare the artwork of two artists.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Write as an art historian to analyse artists and their artworks.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to bring difficult or contentious issues to light and provoke debate and discussion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1A3C93E3-F72F-61E8-C78A-025CDD94BC24}"/>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5280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7F2D9B5-0CD7-0CE3-C206-0D21C2B55AB8}"/>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create a mixed media outcome based on maps they’ve studied.</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Spring</a:t>
            </a:r>
            <a:endParaRPr lang="en-GB"/>
          </a:p>
        </p:txBody>
      </p:sp>
      <p:sp>
        <p:nvSpPr>
          <p:cNvPr id="7" name="Text Placeholder 2">
            <a:extLst>
              <a:ext uri="{FF2B5EF4-FFF2-40B4-BE49-F238E27FC236}">
                <a16:creationId xmlns:a16="http://schemas.microsoft.com/office/drawing/2014/main" id="{84A6A865-7EEB-4503-A09F-5771705CA3EA}"/>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Journeys</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BF211F34-E865-F521-A427-7696B946E744}"/>
              </a:ext>
            </a:extLst>
          </p:cNvPr>
          <p:cNvGraphicFramePr>
            <a:graphicFrameLocks noGrp="1"/>
          </p:cNvGraphicFramePr>
          <p:nvPr/>
        </p:nvGraphicFramePr>
        <p:xfrm>
          <a:off x="1346202" y="1173385"/>
          <a:ext cx="9281041" cy="5290276"/>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142033">
                  <a:extLst>
                    <a:ext uri="{9D8B030D-6E8A-4147-A177-3AD203B41FA5}">
                      <a16:colId xmlns:a16="http://schemas.microsoft.com/office/drawing/2014/main" val="247776695"/>
                    </a:ext>
                  </a:extLst>
                </a:gridCol>
                <a:gridCol w="3302005">
                  <a:extLst>
                    <a:ext uri="{9D8B030D-6E8A-4147-A177-3AD203B41FA5}">
                      <a16:colId xmlns:a16="http://schemas.microsoft.com/office/drawing/2014/main" val="3380293508"/>
                    </a:ext>
                  </a:extLst>
                </a:gridCol>
                <a:gridCol w="1618626">
                  <a:extLst>
                    <a:ext uri="{9D8B030D-6E8A-4147-A177-3AD203B41FA5}">
                      <a16:colId xmlns:a16="http://schemas.microsoft.com/office/drawing/2014/main" val="2902844172"/>
                    </a:ext>
                  </a:extLst>
                </a:gridCol>
              </a:tblGrid>
              <a:tr h="18123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build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105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Lines can vary in length, width, direction and shape (Y1 Aut).</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 Secondary colours are green, orange and purple. They are mixed from primary colours (Y1 Sum). Tertiary colours are red-orange, yellow-orange, yellow-green, blue-green, blue-purple, red-purple. They are mixed from one primary and one secondary colour (Y3 Aut).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 or by varying the amount of each primary colour used to mix it (Y4 Spr).</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Patterns can be created with a series of repeated marks (Y1 Spr).</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 (Y2 Spr).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Printing – press printing (Y2 Aut) and </a:t>
                      </a:r>
                      <a:r>
                        <a:rPr kumimoji="0" lang="en-US" sz="84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collagraphic</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printing (Y4 Aut).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1" i="0" u="none" strike="noStrike" kern="1200" cap="none" spc="0" normalizeH="0" baseline="0" noProof="0">
                          <a:ln>
                            <a:noFill/>
                          </a:ln>
                          <a:solidFill>
                            <a:schemeClr val="accent5"/>
                          </a:solidFill>
                          <a:effectLst/>
                          <a:uLnTx/>
                          <a:uFillTx/>
                          <a:latin typeface="Roboto" panose="02000000000000000000" pitchFamily="2" charset="0"/>
                          <a:ea typeface="Roboto" panose="02000000000000000000" pitchFamily="2" charset="0"/>
                          <a:cs typeface="Calibri" panose="020F0502020204030204" pitchFamily="34" charset="0"/>
                        </a:rPr>
                        <a:t>D&amp;T: </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needle and thread (e.g. running stitch) in artwork.</a:t>
                      </a:r>
                    </a:p>
                  </a:txBody>
                  <a:tcPr marL="7200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Application and further embedding of formal elements and control of materials throughout Y5 and Y6.</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621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Abstract art is art that does not try to look like things in the real world. Representational art tries to look like things in the real world (Y1 Aut).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Traditional, modern and contemporary art (Y3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A collage is an artwork made by sticking pieces of paper or other materials onto a background.</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Mixed-media is artwork that uses more than one art material e.g., paint and pens.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Perspective is the way a flat (2D) image looks deep (3D).</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Illustrations help to tell a story. Artists who make illustrations are called illustrators (Y2 Spr). Narrative art tells a story on its own (Y3 Sum).</a:t>
                      </a:r>
                    </a:p>
                  </a:txBody>
                  <a:tcPr marL="7200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Richard Long </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British contemporary artist who creates abstract artwork (1960s-2020s).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Frida Kahlo </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 Mexican modern artist around 1930s-1940s.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1"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Lubaina</a:t>
                      </a: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840" b="1"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Himid</a:t>
                      </a: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British contemporary artist who creates representational paintings (1980s-2020s).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Mona </a:t>
                      </a:r>
                      <a:r>
                        <a:rPr kumimoji="0" lang="en-US" sz="84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Hatoum</a:t>
                      </a:r>
                      <a:r>
                        <a:rPr kumimoji="0" lang="en-US" sz="84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is a Palestinian contemporary artist.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William Grill is a British contemporary illustrator and author.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Artwork does not have to be </a:t>
                      </a: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abstract</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or </a:t>
                      </a: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representational</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It is a spectrum. Some artworks are representational (so you can recognise the objects from the real world) but they don't look realistic.</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Expressive art </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conveys emotions and feelings. There are more examples of expressive art in modern and contemporary than traditional art. Expressive art can be representational or abstract.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Further study of theme of displacement in artworks (Y6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438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that are appropriate for their composition (Y3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 (Y3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 (Y4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as an art historian to analyse artists and their artworks (Y5 Aut).</a:t>
                      </a:r>
                    </a:p>
                  </a:txBody>
                  <a:tcPr marL="7200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4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6F10F626-3D5F-A549-451A-DFA685ACDA73}"/>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27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The Grange Curriculum: </a:t>
            </a:r>
            <a:r>
              <a:rPr lang="en-US" altLang="en-US">
                <a:ln w="12700">
                  <a:solidFill>
                    <a:schemeClr val="accent1"/>
                  </a:solidFill>
                </a:ln>
                <a:solidFill>
                  <a:schemeClr val="accent1"/>
                </a:solidFill>
              </a:rPr>
              <a:t>Art &amp; Design</a:t>
            </a:r>
            <a:endParaRPr lang="en-GB">
              <a:ln w="12700">
                <a:solidFill>
                  <a:schemeClr val="accent1"/>
                </a:solidFill>
              </a:ln>
              <a:solidFill>
                <a:schemeClr val="accent1"/>
              </a:solidFill>
            </a:endParaRPr>
          </a:p>
        </p:txBody>
      </p:sp>
      <p:sp>
        <p:nvSpPr>
          <p:cNvPr id="8" name="TextBox 7">
            <a:extLst>
              <a:ext uri="{FF2B5EF4-FFF2-40B4-BE49-F238E27FC236}">
                <a16:creationId xmlns:a16="http://schemas.microsoft.com/office/drawing/2014/main" id="{100B45A7-49DE-2882-138B-208AD8651EB5}"/>
              </a:ext>
            </a:extLst>
          </p:cNvPr>
          <p:cNvSpPr txBox="1"/>
          <p:nvPr/>
        </p:nvSpPr>
        <p:spPr>
          <a:xfrm>
            <a:off x="1526615" y="6140934"/>
            <a:ext cx="9258039" cy="369332"/>
          </a:xfrm>
          <a:prstGeom prst="rect">
            <a:avLst/>
          </a:prstGeom>
          <a:noFill/>
        </p:spPr>
        <p:txBody>
          <a:bodyPr wrap="square" rtlCol="0">
            <a:spAutoFit/>
          </a:bodyPr>
          <a:lstStyle/>
          <a:p>
            <a:pPr defTabSz="457200"/>
            <a:r>
              <a:rPr lang="en-GB" sz="900" b="1">
                <a:solidFill>
                  <a:srgbClr val="565656"/>
                </a:solidFill>
                <a:latin typeface="Roboto" panose="02000000000000000000" pitchFamily="2" charset="0"/>
                <a:ea typeface="Roboto" panose="02000000000000000000" pitchFamily="2" charset="0"/>
              </a:rPr>
              <a:t>NB</a:t>
            </a:r>
            <a:r>
              <a:rPr lang="en-GB" sz="900">
                <a:solidFill>
                  <a:srgbClr val="565656"/>
                </a:solidFill>
                <a:latin typeface="Roboto" panose="02000000000000000000" pitchFamily="2" charset="0"/>
                <a:ea typeface="Roboto" panose="02000000000000000000" pitchFamily="2" charset="0"/>
              </a:rPr>
              <a:t>: The </a:t>
            </a:r>
            <a:r>
              <a:rPr lang="en-GB" sz="900" b="1">
                <a:solidFill>
                  <a:srgbClr val="C35993"/>
                </a:solidFill>
                <a:latin typeface="Roboto" panose="02000000000000000000" pitchFamily="2" charset="0"/>
                <a:ea typeface="Roboto" panose="02000000000000000000" pitchFamily="2" charset="0"/>
              </a:rPr>
              <a:t>artists</a:t>
            </a:r>
            <a:r>
              <a:rPr lang="en-GB" sz="900">
                <a:solidFill>
                  <a:srgbClr val="565656"/>
                </a:solidFill>
                <a:latin typeface="Roboto" panose="02000000000000000000" pitchFamily="2" charset="0"/>
                <a:ea typeface="Roboto" panose="02000000000000000000" pitchFamily="2" charset="0"/>
              </a:rPr>
              <a:t> suggested in each unit provide quality examples of practical knowledge and provide exposure to artists from across history from diverse backgrounds. However, you could </a:t>
            </a:r>
            <a:r>
              <a:rPr lang="en-GB" sz="900" b="1">
                <a:solidFill>
                  <a:srgbClr val="565656"/>
                </a:solidFill>
                <a:latin typeface="Roboto" panose="02000000000000000000" pitchFamily="2" charset="0"/>
                <a:ea typeface="Roboto" panose="02000000000000000000" pitchFamily="2" charset="0"/>
              </a:rPr>
              <a:t>supplement and replace these artists where appropriate </a:t>
            </a:r>
            <a:r>
              <a:rPr lang="en-GB" sz="900">
                <a:solidFill>
                  <a:srgbClr val="565656"/>
                </a:solidFill>
                <a:latin typeface="Roboto" panose="02000000000000000000" pitchFamily="2" charset="0"/>
                <a:ea typeface="Roboto" panose="02000000000000000000" pitchFamily="2" charset="0"/>
              </a:rPr>
              <a:t>with those from your local area. </a:t>
            </a:r>
          </a:p>
        </p:txBody>
      </p:sp>
      <p:graphicFrame>
        <p:nvGraphicFramePr>
          <p:cNvPr id="9" name="Table 8">
            <a:extLst>
              <a:ext uri="{FF2B5EF4-FFF2-40B4-BE49-F238E27FC236}">
                <a16:creationId xmlns:a16="http://schemas.microsoft.com/office/drawing/2014/main" id="{7E609B79-9F97-00E6-06A6-475F22B40BF4}"/>
              </a:ext>
            </a:extLst>
          </p:cNvPr>
          <p:cNvGraphicFramePr>
            <a:graphicFrameLocks noGrp="1"/>
          </p:cNvGraphicFramePr>
          <p:nvPr>
            <p:extLst>
              <p:ext uri="{D42A27DB-BD31-4B8C-83A1-F6EECF244321}">
                <p14:modId xmlns:p14="http://schemas.microsoft.com/office/powerpoint/2010/main" val="2496830107"/>
              </p:ext>
            </p:extLst>
          </p:nvPr>
        </p:nvGraphicFramePr>
        <p:xfrm>
          <a:off x="254000" y="698500"/>
          <a:ext cx="11060675" cy="5830380"/>
        </p:xfrm>
        <a:graphic>
          <a:graphicData uri="http://schemas.openxmlformats.org/drawingml/2006/table">
            <a:tbl>
              <a:tblPr firstRow="1" bandRow="1">
                <a:tableStyleId>{5C22544A-7EE6-4342-B048-85BDC9FD1C3A}</a:tableStyleId>
              </a:tblPr>
              <a:tblGrid>
                <a:gridCol w="194043">
                  <a:extLst>
                    <a:ext uri="{9D8B030D-6E8A-4147-A177-3AD203B41FA5}">
                      <a16:colId xmlns:a16="http://schemas.microsoft.com/office/drawing/2014/main" val="3992725249"/>
                    </a:ext>
                  </a:extLst>
                </a:gridCol>
                <a:gridCol w="1358329">
                  <a:extLst>
                    <a:ext uri="{9D8B030D-6E8A-4147-A177-3AD203B41FA5}">
                      <a16:colId xmlns:a16="http://schemas.microsoft.com/office/drawing/2014/main" val="2978160464"/>
                    </a:ext>
                  </a:extLst>
                </a:gridCol>
                <a:gridCol w="1358329">
                  <a:extLst>
                    <a:ext uri="{9D8B030D-6E8A-4147-A177-3AD203B41FA5}">
                      <a16:colId xmlns:a16="http://schemas.microsoft.com/office/drawing/2014/main" val="3437851260"/>
                    </a:ext>
                  </a:extLst>
                </a:gridCol>
                <a:gridCol w="1358329">
                  <a:extLst>
                    <a:ext uri="{9D8B030D-6E8A-4147-A177-3AD203B41FA5}">
                      <a16:colId xmlns:a16="http://schemas.microsoft.com/office/drawing/2014/main" val="2651868341"/>
                    </a:ext>
                  </a:extLst>
                </a:gridCol>
                <a:gridCol w="1358329">
                  <a:extLst>
                    <a:ext uri="{9D8B030D-6E8A-4147-A177-3AD203B41FA5}">
                      <a16:colId xmlns:a16="http://schemas.microsoft.com/office/drawing/2014/main" val="4129289550"/>
                    </a:ext>
                  </a:extLst>
                </a:gridCol>
                <a:gridCol w="1358329">
                  <a:extLst>
                    <a:ext uri="{9D8B030D-6E8A-4147-A177-3AD203B41FA5}">
                      <a16:colId xmlns:a16="http://schemas.microsoft.com/office/drawing/2014/main" val="3606215477"/>
                    </a:ext>
                  </a:extLst>
                </a:gridCol>
                <a:gridCol w="1358329">
                  <a:extLst>
                    <a:ext uri="{9D8B030D-6E8A-4147-A177-3AD203B41FA5}">
                      <a16:colId xmlns:a16="http://schemas.microsoft.com/office/drawing/2014/main" val="3772626618"/>
                    </a:ext>
                  </a:extLst>
                </a:gridCol>
                <a:gridCol w="1358329">
                  <a:extLst>
                    <a:ext uri="{9D8B030D-6E8A-4147-A177-3AD203B41FA5}">
                      <a16:colId xmlns:a16="http://schemas.microsoft.com/office/drawing/2014/main" val="2563548700"/>
                    </a:ext>
                  </a:extLst>
                </a:gridCol>
                <a:gridCol w="1358329">
                  <a:extLst>
                    <a:ext uri="{9D8B030D-6E8A-4147-A177-3AD203B41FA5}">
                      <a16:colId xmlns:a16="http://schemas.microsoft.com/office/drawing/2014/main" val="3742635946"/>
                    </a:ext>
                  </a:extLst>
                </a:gridCol>
              </a:tblGrid>
              <a:tr h="195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ctr" defTabSz="914400">
                        <a:lnSpc>
                          <a:spcPct val="100000"/>
                        </a:lnSpc>
                        <a:spcBef>
                          <a:spcPts val="0"/>
                        </a:spcBef>
                        <a:spcAft>
                          <a:spcPts val="200"/>
                        </a:spcAft>
                        <a:buNone/>
                        <a:tabLst/>
                        <a:defRPr/>
                      </a:pPr>
                      <a:r>
                        <a:rPr lang="en-US" sz="1000" b="1" i="0" dirty="0">
                          <a:solidFill>
                            <a:srgbClr val="000000"/>
                          </a:solidFill>
                          <a:effectLst/>
                          <a:latin typeface="ABeeZee"/>
                          <a:ea typeface="Calibri"/>
                          <a:cs typeface="Times New Roman"/>
                        </a:rPr>
                        <a:t>Nursery</a:t>
                      </a:r>
                    </a:p>
                  </a:txBody>
                  <a:tcPr marL="59144" marR="59144" marT="0" marB="0" anchor="ctr">
                    <a:lnL w="12700">
                      <a:solidFill>
                        <a:srgbClr val="000000"/>
                      </a:solidFill>
                    </a:lnL>
                    <a:lnR w="12700">
                      <a:solidFill>
                        <a:srgbClr val="000000"/>
                      </a:solidFill>
                    </a:lnR>
                    <a:lnT w="12700">
                      <a:solidFill>
                        <a:srgbClr val="000000"/>
                      </a:solidFill>
                    </a:lnT>
                    <a:lnB w="12700">
                      <a:solidFill>
                        <a:schemeClr val="bg1"/>
                      </a:solidFill>
                    </a:lnB>
                    <a:solidFill>
                      <a:srgbClr val="E6E6E6"/>
                    </a:solidFill>
                  </a:tcPr>
                </a:tc>
                <a:tc>
                  <a:txBody>
                    <a:bodyPr/>
                    <a:lstStyle/>
                    <a:p>
                      <a:pPr marL="0" lvl="0" indent="0" algn="ctr" defTabSz="914400">
                        <a:lnSpc>
                          <a:spcPct val="100000"/>
                        </a:lnSpc>
                        <a:spcBef>
                          <a:spcPts val="0"/>
                        </a:spcBef>
                        <a:spcAft>
                          <a:spcPts val="200"/>
                        </a:spcAft>
                        <a:buNone/>
                        <a:tabLst/>
                        <a:defRPr/>
                      </a:pPr>
                      <a:r>
                        <a:rPr lang="en-US" sz="1000" b="1" i="0" dirty="0">
                          <a:solidFill>
                            <a:srgbClr val="000000"/>
                          </a:solidFill>
                          <a:effectLst/>
                          <a:latin typeface="ABeeZee"/>
                          <a:ea typeface="Calibri"/>
                          <a:cs typeface="Times New Roman"/>
                        </a:rPr>
                        <a:t>Reception</a:t>
                      </a:r>
                    </a:p>
                  </a:txBody>
                  <a:tcPr marL="59144" marR="59144" marT="0" marB="0" anchor="ctr">
                    <a:lnL w="12700">
                      <a:solidFill>
                        <a:srgbClr val="000000"/>
                      </a:solidFill>
                    </a:lnL>
                    <a:lnR w="12700">
                      <a:solidFill>
                        <a:srgbClr val="000000"/>
                      </a:solidFill>
                    </a:lnR>
                    <a:lnT w="12700">
                      <a:solidFill>
                        <a:srgbClr val="000000"/>
                      </a:solidFill>
                    </a:lnT>
                    <a:lnB w="12700">
                      <a:solidFill>
                        <a:schemeClr val="bg1"/>
                      </a:solidFill>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dirty="0">
                          <a:solidFill>
                            <a:srgbClr val="000000"/>
                          </a:solidFill>
                          <a:effectLst/>
                          <a:latin typeface="ABeeZee"/>
                          <a:ea typeface="Calibri"/>
                          <a:cs typeface="Times New Roman"/>
                        </a:rPr>
                        <a:t>Year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dirty="0">
                          <a:solidFill>
                            <a:srgbClr val="000000"/>
                          </a:solidFill>
                          <a:effectLst/>
                          <a:latin typeface="ABeeZee"/>
                          <a:ea typeface="Calibri"/>
                          <a:cs typeface="Times New Roman"/>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dirty="0">
                          <a:solidFill>
                            <a:srgbClr val="000000"/>
                          </a:solidFill>
                          <a:effectLst/>
                          <a:latin typeface="ABeeZee"/>
                          <a:ea typeface="Calibri"/>
                          <a:cs typeface="Times New Roman"/>
                        </a:rPr>
                        <a:t>Year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dirty="0">
                          <a:solidFill>
                            <a:srgbClr val="000000"/>
                          </a:solidFill>
                          <a:effectLst/>
                          <a:latin typeface="ABeeZee"/>
                          <a:ea typeface="Calibri"/>
                          <a:cs typeface="Times New Roman"/>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dirty="0">
                          <a:solidFill>
                            <a:schemeClr val="bg1"/>
                          </a:solidFill>
                          <a:effectLst/>
                          <a:latin typeface="ABeeZee"/>
                          <a:ea typeface="Calibri"/>
                          <a:cs typeface="Times New Roman"/>
                        </a:rPr>
                        <a:t>Year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dirty="0">
                          <a:solidFill>
                            <a:srgbClr val="000000"/>
                          </a:solidFill>
                          <a:effectLst/>
                          <a:latin typeface="ABeeZee"/>
                          <a:ea typeface="Calibri"/>
                          <a:cs typeface="Times New Roman"/>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794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ABeeZee"/>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lvl="0" indent="0" algn="ctr">
                        <a:lnSpc>
                          <a:spcPct val="100000"/>
                        </a:lnSpc>
                        <a:spcBef>
                          <a:spcPts val="0"/>
                        </a:spcBef>
                        <a:spcAft>
                          <a:spcPts val="0"/>
                        </a:spcAft>
                        <a:buNone/>
                      </a:pPr>
                      <a:r>
                        <a:rPr lang="en-GB" sz="1050" b="1" i="0" dirty="0">
                          <a:solidFill>
                            <a:schemeClr val="bg1"/>
                          </a:solidFill>
                          <a:effectLst/>
                          <a:latin typeface="Roboto"/>
                          <a:ea typeface="Roboto"/>
                          <a:cs typeface="Calibri"/>
                        </a:rPr>
                        <a:t>Marvellous Me/Look at Me</a:t>
                      </a:r>
                    </a:p>
                    <a:p>
                      <a:pPr marL="0" lvl="0" indent="0" algn="ctr">
                        <a:lnSpc>
                          <a:spcPct val="100000"/>
                        </a:lnSpc>
                        <a:spcBef>
                          <a:spcPts val="0"/>
                        </a:spcBef>
                        <a:spcAft>
                          <a:spcPts val="0"/>
                        </a:spcAft>
                        <a:buNone/>
                      </a:pPr>
                      <a:r>
                        <a:rPr lang="en-GB" sz="1050" b="1" i="0">
                          <a:solidFill>
                            <a:schemeClr val="bg1"/>
                          </a:solidFill>
                          <a:effectLst/>
                          <a:latin typeface="Roboto"/>
                          <a:ea typeface="Roboto"/>
                          <a:cs typeface="Calibri"/>
                        </a:rPr>
                        <a:t>It's Getting Cold/Bears</a:t>
                      </a:r>
                      <a:endParaRPr lang="en-GB" sz="1050" b="1" i="0" dirty="0">
                        <a:solidFill>
                          <a:schemeClr val="bg1"/>
                        </a:solidFill>
                        <a:effectLst/>
                        <a:latin typeface="Roboto"/>
                        <a:ea typeface="Roboto"/>
                        <a:cs typeface="Calibri"/>
                      </a:endParaRPr>
                    </a:p>
                    <a:p>
                      <a:pPr marL="0" lvl="0" indent="0" algn="ctr">
                        <a:lnSpc>
                          <a:spcPct val="100000"/>
                        </a:lnSpc>
                        <a:spcBef>
                          <a:spcPts val="0"/>
                        </a:spcBef>
                        <a:spcAft>
                          <a:spcPts val="0"/>
                        </a:spcAft>
                        <a:buNone/>
                      </a:pPr>
                      <a:r>
                        <a:rPr lang="en-GB" sz="1050" b="1" i="0" dirty="0">
                          <a:solidFill>
                            <a:schemeClr val="bg1"/>
                          </a:solidFill>
                          <a:effectLst/>
                          <a:latin typeface="Roboto"/>
                          <a:ea typeface="Roboto"/>
                          <a:cs typeface="Calibri"/>
                        </a:rPr>
                        <a:t>Polar Express/Special Days </a:t>
                      </a:r>
                    </a:p>
                    <a:p>
                      <a:pPr marL="0" lvl="0" indent="0" algn="ctr">
                        <a:lnSpc>
                          <a:spcPct val="100000"/>
                        </a:lnSpc>
                        <a:spcBef>
                          <a:spcPts val="0"/>
                        </a:spcBef>
                        <a:spcAft>
                          <a:spcPts val="0"/>
                        </a:spcAft>
                        <a:buNone/>
                      </a:pPr>
                      <a:r>
                        <a:rPr lang="en-GB" sz="900" b="0" i="0" dirty="0">
                          <a:solidFill>
                            <a:schemeClr val="bg1"/>
                          </a:solidFill>
                          <a:effectLst/>
                          <a:latin typeface="Roboto"/>
                          <a:ea typeface="Roboto"/>
                          <a:cs typeface="Calibri"/>
                        </a:rPr>
                        <a:t>Introducing the art area and resources including aprons and drying rack. Exploring texture using </a:t>
                      </a:r>
                      <a:r>
                        <a:rPr lang="en-GB" sz="900" b="0" i="0">
                          <a:solidFill>
                            <a:schemeClr val="bg1"/>
                          </a:solidFill>
                          <a:effectLst/>
                          <a:latin typeface="Roboto"/>
                          <a:ea typeface="Roboto"/>
                          <a:cs typeface="Calibri"/>
                        </a:rPr>
                        <a:t>messy play.</a:t>
                      </a:r>
                      <a:endParaRPr lang="en-GB" sz="900" b="0" i="0" dirty="0">
                        <a:solidFill>
                          <a:schemeClr val="bg1"/>
                        </a:solidFill>
                        <a:effectLst/>
                        <a:latin typeface="Roboto"/>
                        <a:ea typeface="Roboto"/>
                        <a:cs typeface="Calibri"/>
                      </a:endParaRPr>
                    </a:p>
                  </a:txBody>
                  <a:tcPr marL="36000" marR="36000" marT="72000" marB="72000">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0" lvl="0" indent="0" algn="ctr">
                        <a:lnSpc>
                          <a:spcPct val="100000"/>
                        </a:lnSpc>
                        <a:spcBef>
                          <a:spcPts val="0"/>
                        </a:spcBef>
                        <a:spcAft>
                          <a:spcPts val="0"/>
                        </a:spcAft>
                        <a:buNone/>
                      </a:pPr>
                      <a:r>
                        <a:rPr lang="en-GB" sz="1050" b="1" i="0" dirty="0">
                          <a:solidFill>
                            <a:schemeClr val="bg1"/>
                          </a:solidFill>
                          <a:effectLst/>
                          <a:latin typeface="Roboto"/>
                          <a:ea typeface="Roboto"/>
                          <a:cs typeface="Calibri"/>
                        </a:rPr>
                        <a:t>Me and My World </a:t>
                      </a:r>
                    </a:p>
                    <a:p>
                      <a:pPr marL="0" lvl="0" indent="0" algn="ctr">
                        <a:lnSpc>
                          <a:spcPct val="100000"/>
                        </a:lnSpc>
                        <a:spcBef>
                          <a:spcPts val="0"/>
                        </a:spcBef>
                        <a:spcAft>
                          <a:spcPts val="0"/>
                        </a:spcAft>
                        <a:buNone/>
                      </a:pPr>
                      <a:r>
                        <a:rPr lang="en-GB" sz="1050" b="1" i="0" dirty="0">
                          <a:solidFill>
                            <a:schemeClr val="bg1"/>
                          </a:solidFill>
                          <a:effectLst/>
                          <a:latin typeface="Roboto"/>
                          <a:ea typeface="Roboto"/>
                          <a:cs typeface="Calibri"/>
                        </a:rPr>
                        <a:t>My Heroes</a:t>
                      </a:r>
                    </a:p>
                    <a:p>
                      <a:pPr marL="0" lvl="0" indent="0" algn="ctr">
                        <a:lnSpc>
                          <a:spcPct val="100000"/>
                        </a:lnSpc>
                        <a:spcBef>
                          <a:spcPts val="0"/>
                        </a:spcBef>
                        <a:spcAft>
                          <a:spcPts val="0"/>
                        </a:spcAft>
                        <a:buNone/>
                      </a:pPr>
                      <a:r>
                        <a:rPr lang="en-GB" sz="900" b="0" i="0" dirty="0">
                          <a:solidFill>
                            <a:schemeClr val="bg1"/>
                          </a:solidFill>
                          <a:effectLst/>
                          <a:latin typeface="Roboto"/>
                          <a:ea typeface="Roboto"/>
                          <a:cs typeface="Calibri"/>
                        </a:rPr>
                        <a:t>Introducing Reception class art area, learning where to find tools and equipment. Continuing to encourage recognisable images and giving meaning to marks.</a:t>
                      </a:r>
                      <a:endParaRPr lang="en-GB" sz="1050" b="1" i="0" dirty="0">
                        <a:solidFill>
                          <a:schemeClr val="bg1"/>
                        </a:solidFill>
                        <a:effectLst/>
                        <a:latin typeface="Roboto"/>
                        <a:ea typeface="Roboto"/>
                        <a:cs typeface="Calibri"/>
                      </a:endParaRPr>
                    </a:p>
                    <a:p>
                      <a:pPr marL="0" lvl="0" indent="0" algn="ctr">
                        <a:lnSpc>
                          <a:spcPct val="100000"/>
                        </a:lnSpc>
                        <a:spcBef>
                          <a:spcPts val="0"/>
                        </a:spcBef>
                        <a:spcAft>
                          <a:spcPts val="0"/>
                        </a:spcAft>
                        <a:buNone/>
                      </a:pPr>
                      <a:endParaRPr lang="en-GB"/>
                    </a:p>
                    <a:p>
                      <a:pPr marL="0" lvl="0" indent="0" algn="ctr">
                        <a:lnSpc>
                          <a:spcPct val="100000"/>
                        </a:lnSpc>
                        <a:spcBef>
                          <a:spcPts val="0"/>
                        </a:spcBef>
                        <a:spcAft>
                          <a:spcPts val="0"/>
                        </a:spcAft>
                        <a:buNone/>
                      </a:pPr>
                      <a:endParaRPr lang="en-GB" dirty="0"/>
                    </a:p>
                  </a:txBody>
                  <a:tcPr marL="36000" marR="36000" marT="72000" marB="72000">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lgn="ctr">
                        <a:lnSpc>
                          <a:spcPct val="100000"/>
                        </a:lnSpc>
                        <a:spcBef>
                          <a:spcPts val="0"/>
                        </a:spcBef>
                        <a:spcAft>
                          <a:spcPts val="0"/>
                        </a:spcAft>
                      </a:pPr>
                      <a:r>
                        <a:rPr lang="en-GB" sz="1050" b="1" i="0" dirty="0">
                          <a:solidFill>
                            <a:schemeClr val="bg1"/>
                          </a:solidFill>
                          <a:effectLst/>
                          <a:latin typeface="Roboto"/>
                          <a:ea typeface="Roboto"/>
                          <a:cs typeface="Calibri"/>
                        </a:rPr>
                        <a:t> I Am An Artist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F7DFE9"/>
                          </a:highlight>
                          <a:uLnTx/>
                          <a:uFillTx/>
                          <a:latin typeface="Roboto"/>
                          <a:ea typeface="Roboto"/>
                          <a:cs typeface="Calibri"/>
                        </a:rPr>
                        <a:t>[Aut1]</a:t>
                      </a:r>
                    </a:p>
                    <a:p>
                      <a:pPr marL="0" marR="0" lvl="0" indent="0" algn="ctr" rtl="0" eaLnBrk="1" fontAlgn="auto" latinLnBrk="0" hangingPunct="1">
                        <a:lnSpc>
                          <a:spcPct val="100000"/>
                        </a:lnSpc>
                        <a:spcBef>
                          <a:spcPts val="0"/>
                        </a:spcBef>
                        <a:spcAft>
                          <a:spcPts val="0"/>
                        </a:spcAft>
                        <a:buClrTx/>
                        <a:buSzTx/>
                        <a:buFontTx/>
                        <a:buNone/>
                      </a:pPr>
                      <a:r>
                        <a:rPr lang="en-GB" sz="900" i="0" dirty="0">
                          <a:solidFill>
                            <a:schemeClr val="bg1"/>
                          </a:solidFill>
                          <a:effectLst/>
                          <a:latin typeface="Roboto"/>
                          <a:ea typeface="Roboto"/>
                          <a:cs typeface="Calibri"/>
                        </a:rPr>
                        <a:t>Introducing sketchbooks,  experimenting with mark-making and learning about primary colours.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accent1"/>
                          </a:solidFill>
                          <a:effectLst/>
                          <a:latin typeface="Roboto"/>
                          <a:ea typeface="Roboto"/>
                          <a:cs typeface="Calibri"/>
                        </a:rPr>
                        <a:t>Paul Klee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accent1"/>
                          </a:solidFill>
                          <a:effectLst/>
                          <a:latin typeface="Roboto"/>
                          <a:ea typeface="Roboto"/>
                          <a:cs typeface="Calibri"/>
                        </a:rPr>
                        <a:t>Piet Mondrian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accent1"/>
                          </a:solidFill>
                          <a:effectLst/>
                          <a:latin typeface="Roboto"/>
                          <a:ea typeface="Roboto"/>
                          <a:cs typeface="Calibri"/>
                        </a:rPr>
                        <a:t>Wassily Kandinsky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Our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F7DFE9"/>
                          </a:highlight>
                          <a:uLnTx/>
                          <a:uFillTx/>
                          <a:latin typeface="Roboto"/>
                          <a:ea typeface="Roboto"/>
                          <a:cs typeface="Calibri"/>
                        </a:rPr>
                        <a:t>[Aut1]</a:t>
                      </a:r>
                      <a:endParaRPr kumimoji="0" lang="en-GB" sz="900" b="1"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rtl="0" eaLnBrk="1" fontAlgn="auto" latinLnBrk="0" hangingPunct="1">
                        <a:lnSpc>
                          <a:spcPct val="100000"/>
                        </a:lnSpc>
                        <a:spcBef>
                          <a:spcPts val="0"/>
                        </a:spcBef>
                        <a:spcAft>
                          <a:spcPts val="0"/>
                        </a:spcAft>
                        <a:buClrTx/>
                        <a:buSzTx/>
                        <a:buFontTx/>
                        <a:buNone/>
                      </a:pPr>
                      <a:r>
                        <a:rPr kumimoji="0" lang="en-GB" sz="900" b="0" i="0" u="none" strike="noStrike" kern="1200" cap="none" spc="0" normalizeH="0" baseline="0" noProof="0" dirty="0">
                          <a:ln>
                            <a:noFill/>
                          </a:ln>
                          <a:solidFill>
                            <a:srgbClr val="000000"/>
                          </a:solidFill>
                          <a:effectLst/>
                          <a:uLnTx/>
                          <a:uFillTx/>
                          <a:latin typeface="Roboto"/>
                          <a:ea typeface="Roboto"/>
                          <a:cs typeface="Calibri"/>
                        </a:rPr>
                        <a:t>Looking at architecture and urban landscapes through photography and recording surface textures.</a:t>
                      </a:r>
                      <a:r>
                        <a:rPr lang="en-GB" sz="900" b="0" i="0" u="none" strike="noStrike" kern="1200" cap="none" spc="0" normalizeH="0" baseline="0" noProof="0" dirty="0">
                          <a:ln>
                            <a:noFill/>
                          </a:ln>
                          <a:solidFill>
                            <a:srgbClr val="000000"/>
                          </a:solidFill>
                          <a:effectLst/>
                          <a:uLnTx/>
                          <a:uFillTx/>
                          <a:latin typeface="Roboto"/>
                          <a:ea typeface="Roboto"/>
                          <a:cs typeface="Calibri"/>
                        </a:rPr>
                        <a:t> </a:t>
                      </a:r>
                      <a:endParaRPr kumimoji="0" lang="en-GB" sz="900" b="0"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Producing a collaborative outcome with printmaking.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Zaha Hadid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The Boyle Family</a:t>
                      </a:r>
                      <a:endParaRPr kumimoji="0" lang="en-GB" sz="900" b="1" i="0" u="none" strike="noStrike" kern="1200" cap="none" spc="0" normalizeH="0" baseline="0" noProof="0" dirty="0">
                        <a:ln>
                          <a:noFill/>
                        </a:ln>
                        <a:solidFill>
                          <a:schemeClr val="accent1"/>
                        </a:solidFill>
                        <a:effectLst/>
                        <a:highlight>
                          <a:srgbClr val="D8CEE4"/>
                        </a:highlight>
                        <a:uLnTx/>
                        <a:uFillTx/>
                        <a:latin typeface="Roboto"/>
                        <a:ea typeface="Roboto"/>
                        <a:cs typeface="Calibri"/>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Why Do We Make 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EEBFCF"/>
                          </a:highlight>
                          <a:uLnTx/>
                          <a:uFillTx/>
                          <a:latin typeface="Roboto"/>
                          <a:ea typeface="Roboto"/>
                          <a:cs typeface="Calibri"/>
                        </a:rPr>
                        <a:t>[Aut2]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Exploring the purpose of art through the study of cave paintings from Lascaux. Using continuous line and considering the use of perspective.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Satoshi Kitamura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Pablo Picasso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highlight>
                            <a:srgbClr val="D8CEE4"/>
                          </a:highlight>
                          <a:uLnTx/>
                          <a:uFillTx/>
                          <a:latin typeface="Roboto"/>
                          <a:ea typeface="Roboto"/>
                          <a:cs typeface="Calibri"/>
                        </a:rPr>
                        <a:t>History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Pattern &amp; Pumpkins</a:t>
                      </a:r>
                      <a:endParaRPr kumimoji="0" lang="en-GB" sz="900" b="1"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F7DFE9"/>
                          </a:highlight>
                          <a:uLnTx/>
                          <a:uFillTx/>
                          <a:latin typeface="Roboto"/>
                          <a:ea typeface="Roboto"/>
                          <a:cs typeface="Calibri"/>
                        </a:rPr>
                        <a:t>[Aut1]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Making 3D pumpkins from clay. Exploring texture and pattern by printmaking using bubble wrap.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Yayoi Kusama</a:t>
                      </a:r>
                      <a:endParaRPr kumimoji="0" lang="en-GB" sz="900" b="0" i="0" u="none" strike="noStrike" kern="1200" cap="none" spc="0" normalizeH="0" baseline="0" noProof="0" dirty="0">
                        <a:ln>
                          <a:noFill/>
                        </a:ln>
                        <a:solidFill>
                          <a:srgbClr val="000000"/>
                        </a:solidFill>
                        <a:effectLst/>
                        <a:uLnTx/>
                        <a:uFillTx/>
                        <a:latin typeface="Roboto"/>
                        <a:ea typeface="Roboto"/>
                        <a:cs typeface="Calibri"/>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Illustration &amp; Narrative Art</a:t>
                      </a:r>
                      <a:endParaRPr kumimoji="0" lang="en-GB" sz="900" b="1"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highlight>
                            <a:srgbClr val="F7DFE9"/>
                          </a:highlight>
                          <a:uLnTx/>
                          <a:uFillTx/>
                          <a:latin typeface="Roboto"/>
                          <a:ea typeface="Roboto"/>
                          <a:cs typeface="Calibri"/>
                        </a:rPr>
                        <a:t>[Aut1]</a:t>
                      </a:r>
                      <a:endParaRPr kumimoji="0" lang="en-GB" sz="900" b="1" i="0" u="none" strike="noStrike" kern="1200" cap="none" spc="0" normalizeH="0" baseline="0" noProof="0" dirty="0">
                        <a:ln>
                          <a:noFill/>
                        </a:ln>
                        <a:solidFill>
                          <a:srgbClr val="000000"/>
                        </a:solidFill>
                        <a:effectLst/>
                        <a:highlight>
                          <a:srgbClr val="F7DFE9"/>
                        </a:highligh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Developing a visual response to a text, creating digital 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Raphael, Leonardo, Michelangelo</a:t>
                      </a:r>
                    </a:p>
                    <a:p>
                      <a:pPr marL="0" marR="0" lvl="0" indent="0" algn="ctr" rtl="0" eaLnBrk="1" fontAlgn="auto" latinLnBrk="0" hangingPunct="1">
                        <a:lnSpc>
                          <a:spcPct val="100000"/>
                        </a:lnSpc>
                        <a:spcBef>
                          <a:spcPts val="0"/>
                        </a:spcBef>
                        <a:spcAft>
                          <a:spcPts val="0"/>
                        </a:spcAft>
                        <a:buClrTx/>
                        <a:buSzTx/>
                        <a:buFontTx/>
                        <a:buNone/>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Marjane Satrapi, Mel </a:t>
                      </a:r>
                      <a:r>
                        <a:rPr kumimoji="0" lang="en-GB" sz="900" b="1" i="0" u="none" strike="noStrike" kern="1200" cap="none" spc="0" normalizeH="0" baseline="0" noProof="0" dirty="0" err="1">
                          <a:ln>
                            <a:noFill/>
                          </a:ln>
                          <a:solidFill>
                            <a:schemeClr val="accent1"/>
                          </a:solidFill>
                          <a:effectLst/>
                          <a:uLnTx/>
                          <a:uFillTx/>
                          <a:latin typeface="Roboto"/>
                          <a:ea typeface="Roboto"/>
                          <a:cs typeface="Calibri"/>
                        </a:rPr>
                        <a:t>Tregonning</a:t>
                      </a:r>
                      <a:r>
                        <a:rPr lang="en-GB" sz="900" b="1" i="0" u="none" strike="noStrike" kern="1200" cap="none" spc="0" normalizeH="0" baseline="0" noProof="0" dirty="0">
                          <a:ln>
                            <a:noFill/>
                          </a:ln>
                          <a:solidFill>
                            <a:schemeClr val="accent1"/>
                          </a:solidFill>
                          <a:effectLst/>
                          <a:uLnTx/>
                          <a:uFillTx/>
                          <a:latin typeface="Roboto"/>
                          <a:ea typeface="Roboto"/>
                          <a:cs typeface="Calibri"/>
                        </a:rPr>
                        <a:t> </a:t>
                      </a:r>
                      <a:endParaRPr kumimoji="0" lang="en-GB" sz="900" b="1" i="0" u="none" strike="noStrike" kern="1200" cap="none" spc="0" normalizeH="0" baseline="0" noProof="0" dirty="0">
                        <a:ln>
                          <a:noFill/>
                        </a:ln>
                        <a:solidFill>
                          <a:schemeClr val="accent1"/>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highlight>
                          <a:srgbClr val="D9EBD9"/>
                        </a:highlight>
                        <a:uLnTx/>
                        <a:uFillTx/>
                        <a:latin typeface="Roboto"/>
                        <a:ea typeface="Roboto"/>
                        <a:cs typeface="Calibri"/>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Recycled Materials Installation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EEBFCF"/>
                          </a:highlight>
                          <a:uLnTx/>
                          <a:uFillTx/>
                          <a:latin typeface="Roboto"/>
                          <a:ea typeface="Roboto"/>
                          <a:cs typeface="Calibri"/>
                        </a:rPr>
                        <a:t>[Aut2]</a:t>
                      </a:r>
                      <a:endParaRPr kumimoji="0" lang="en-GB" sz="900" b="0" i="0" u="none" strike="noStrike" kern="1200" cap="none" spc="0" normalizeH="0" baseline="0" noProof="0" dirty="0">
                        <a:ln>
                          <a:noFill/>
                        </a:ln>
                        <a:solidFill>
                          <a:srgbClr val="000000"/>
                        </a:solidFill>
                        <a:effectLst/>
                        <a:highlight>
                          <a:srgbClr val="EEBFCF"/>
                        </a:highligh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Using plastic waste to create an installation.</a:t>
                      </a:r>
                      <a:endParaRPr kumimoji="0" lang="en-GB" sz="900" b="1"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Ifeoma </a:t>
                      </a:r>
                      <a:r>
                        <a:rPr kumimoji="0" lang="en-GB" sz="900" b="1" i="0" u="none" strike="noStrike" kern="1200" cap="none" spc="0" normalizeH="0" baseline="0" noProof="0" dirty="0" err="1">
                          <a:ln>
                            <a:noFill/>
                          </a:ln>
                          <a:solidFill>
                            <a:schemeClr val="accent1"/>
                          </a:solidFill>
                          <a:effectLst/>
                          <a:uLnTx/>
                          <a:uFillTx/>
                          <a:latin typeface="Roboto"/>
                          <a:ea typeface="Roboto"/>
                          <a:cs typeface="Calibri"/>
                        </a:rPr>
                        <a:t>Anyaeji</a:t>
                      </a:r>
                      <a:endParaRPr kumimoji="0" lang="en-GB" sz="900" b="1" i="0" u="none" strike="noStrike" kern="1200" cap="none" spc="0" normalizeH="0" baseline="0" noProof="0" dirty="0">
                        <a:ln>
                          <a:noFill/>
                        </a:ln>
                        <a:solidFill>
                          <a:schemeClr val="accent1"/>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Serge </a:t>
                      </a:r>
                      <a:r>
                        <a:rPr kumimoji="0" lang="en-GB" sz="900" b="1" i="0" u="none" strike="noStrike" kern="1200" cap="none" spc="0" normalizeH="0" baseline="0" noProof="0" err="1">
                          <a:ln>
                            <a:noFill/>
                          </a:ln>
                          <a:solidFill>
                            <a:schemeClr val="accent1"/>
                          </a:solidFill>
                          <a:effectLst/>
                          <a:uLnTx/>
                          <a:uFillTx/>
                          <a:latin typeface="Roboto"/>
                          <a:ea typeface="Roboto"/>
                          <a:cs typeface="Calibri"/>
                        </a:rPr>
                        <a:t>Attukwei</a:t>
                      </a:r>
                      <a:r>
                        <a:rPr kumimoji="0" lang="en-GB" sz="900" b="1" i="0" u="none" strike="noStrike" kern="1200" cap="none" spc="0" normalizeH="0" baseline="0" noProof="0" dirty="0">
                          <a:ln>
                            <a:noFill/>
                          </a:ln>
                          <a:solidFill>
                            <a:schemeClr val="accent1"/>
                          </a:solidFill>
                          <a:effectLst/>
                          <a:uLnTx/>
                          <a:uFillTx/>
                          <a:latin typeface="Roboto"/>
                          <a:ea typeface="Roboto"/>
                          <a:cs typeface="Calibri"/>
                        </a:rPr>
                        <a:t> Clottey Veronika Richterová Katharine Harvey</a:t>
                      </a:r>
                      <a:endParaRPr kumimoji="0" lang="en-GB" sz="900" b="0" i="0" u="none" strike="noStrike" kern="1200" cap="none" spc="0" normalizeH="0" baseline="0" noProof="0" dirty="0">
                        <a:ln>
                          <a:noFill/>
                        </a:ln>
                        <a:solidFill>
                          <a:srgbClr val="000000"/>
                        </a:solidFill>
                        <a:effectLst/>
                        <a:highlight>
                          <a:srgbClr val="D8CEE4"/>
                        </a:highligh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highlight>
                            <a:srgbClr val="D8CEE4"/>
                          </a:highlight>
                          <a:uLnTx/>
                          <a:uFillTx/>
                          <a:latin typeface="Roboto"/>
                          <a:ea typeface="Roboto"/>
                          <a:cs typeface="Calibri"/>
                        </a:rPr>
                        <a:t>Geography</a:t>
                      </a:r>
                      <a:r>
                        <a:rPr kumimoji="0" lang="en-GB" sz="900" b="0" i="0" u="none" strike="noStrike" kern="1200" cap="none" spc="0" normalizeH="0" baseline="0" noProof="0" dirty="0">
                          <a:ln>
                            <a:noFill/>
                          </a:ln>
                          <a:solidFill>
                            <a:srgbClr val="000000"/>
                          </a:solidFill>
                          <a:effectLst/>
                          <a:uLnTx/>
                          <a:uFillTx/>
                          <a:latin typeface="Roboto"/>
                          <a:ea typeface="Roboto"/>
                          <a:cs typeface="Calibri"/>
                        </a:rPr>
                        <a:t>, </a:t>
                      </a:r>
                      <a:r>
                        <a:rPr kumimoji="0" lang="en-GB" sz="900" b="0" i="0" u="none" strike="noStrike" kern="1200" cap="none" spc="0" normalizeH="0" baseline="0" noProof="0" dirty="0">
                          <a:ln>
                            <a:noFill/>
                          </a:ln>
                          <a:solidFill>
                            <a:srgbClr val="000000"/>
                          </a:solidFill>
                          <a:effectLst/>
                          <a:highlight>
                            <a:srgbClr val="FCE1C3"/>
                          </a:highlight>
                          <a:uLnTx/>
                          <a:uFillTx/>
                          <a:latin typeface="Roboto"/>
                          <a:ea typeface="Roboto"/>
                          <a:cs typeface="Calibri"/>
                        </a:rPr>
                        <a:t>Science</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1545789">
                <a:tc>
                  <a:txBody>
                    <a:bodyPr/>
                    <a:lstStyle/>
                    <a:p>
                      <a:pPr algn="ctr"/>
                      <a:r>
                        <a:rPr lang="en-GB" sz="1000" b="1" dirty="0">
                          <a:solidFill>
                            <a:schemeClr val="bg1"/>
                          </a:solidFill>
                          <a:latin typeface="ABeeZee"/>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lvl="0" indent="0" algn="ctr">
                        <a:lnSpc>
                          <a:spcPct val="100000"/>
                        </a:lnSpc>
                        <a:spcBef>
                          <a:spcPts val="0"/>
                        </a:spcBef>
                        <a:spcAft>
                          <a:spcPts val="0"/>
                        </a:spcAft>
                        <a:buNone/>
                      </a:pPr>
                      <a:r>
                        <a:rPr lang="en-GB" sz="1050" b="1" i="0" u="none" strike="noStrike" kern="1200" cap="none" spc="0" normalizeH="0" baseline="0" noProof="0">
                          <a:ln>
                            <a:noFill/>
                          </a:ln>
                          <a:solidFill>
                            <a:schemeClr val="bg1"/>
                          </a:solidFill>
                          <a:effectLst/>
                          <a:uLnTx/>
                          <a:uFillTx/>
                          <a:latin typeface="Roboto"/>
                          <a:ea typeface="Roboto"/>
                          <a:cs typeface="Calibri"/>
                        </a:rPr>
                        <a:t>Once Upon a Time 1/Once Upon a Time 2</a:t>
                      </a:r>
                      <a:endParaRPr lang="en-GB" sz="1050" b="1" i="0" u="none" strike="noStrike" kern="1200" cap="none" spc="0" normalizeH="0" baseline="0" noProof="0" dirty="0">
                        <a:ln>
                          <a:noFill/>
                        </a:ln>
                        <a:solidFill>
                          <a:schemeClr val="bg1"/>
                        </a:solidFill>
                        <a:effectLst/>
                        <a:uLnTx/>
                        <a:uFillTx/>
                        <a:latin typeface="Roboto"/>
                        <a:ea typeface="Roboto"/>
                        <a:cs typeface="Calibri"/>
                      </a:endParaRPr>
                    </a:p>
                    <a:p>
                      <a:pPr marL="0" lvl="0" indent="0" algn="ctr">
                        <a:lnSpc>
                          <a:spcPct val="100000"/>
                        </a:lnSpc>
                        <a:spcBef>
                          <a:spcPts val="0"/>
                        </a:spcBef>
                        <a:spcAft>
                          <a:spcPts val="0"/>
                        </a:spcAft>
                        <a:buNone/>
                      </a:pPr>
                      <a:r>
                        <a:rPr lang="en-GB" sz="900" b="0" i="0" u="none" strike="noStrike" kern="1200" cap="none" spc="0" normalizeH="0" baseline="0" noProof="0" dirty="0">
                          <a:ln>
                            <a:noFill/>
                          </a:ln>
                          <a:solidFill>
                            <a:schemeClr val="bg1"/>
                          </a:solidFill>
                          <a:effectLst/>
                          <a:uLnTx/>
                          <a:uFillTx/>
                          <a:latin typeface="Roboto"/>
                          <a:ea typeface="Roboto"/>
                          <a:cs typeface="Calibri"/>
                        </a:rPr>
                        <a:t>Exploring colours using paints. Encouraging children to think about what they are drawing and painting and giving meaning to marks.</a:t>
                      </a:r>
                    </a:p>
                  </a:txBody>
                  <a:tcPr marL="36000" marR="36000" marT="72000" marB="72000">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0" lvl="0" indent="0" algn="ctr">
                        <a:lnSpc>
                          <a:spcPct val="100000"/>
                        </a:lnSpc>
                        <a:spcBef>
                          <a:spcPts val="0"/>
                        </a:spcBef>
                        <a:spcAft>
                          <a:spcPts val="0"/>
                        </a:spcAft>
                        <a:buNone/>
                      </a:pPr>
                      <a:r>
                        <a:rPr lang="en-GB" sz="1050" b="1" i="0" u="none" strike="noStrike" kern="1200" cap="none" spc="0" normalizeH="0" baseline="0" noProof="0" dirty="0">
                          <a:ln>
                            <a:noFill/>
                          </a:ln>
                          <a:solidFill>
                            <a:schemeClr val="bg1"/>
                          </a:solidFill>
                          <a:effectLst/>
                          <a:uLnTx/>
                          <a:uFillTx/>
                          <a:latin typeface="Roboto"/>
                          <a:ea typeface="Roboto"/>
                          <a:cs typeface="Calibri"/>
                        </a:rPr>
                        <a:t>Spring in Our Step</a:t>
                      </a:r>
                    </a:p>
                    <a:p>
                      <a:pPr marL="0" lvl="0" indent="0" algn="ctr">
                        <a:lnSpc>
                          <a:spcPct val="100000"/>
                        </a:lnSpc>
                        <a:spcBef>
                          <a:spcPts val="0"/>
                        </a:spcBef>
                        <a:spcAft>
                          <a:spcPts val="0"/>
                        </a:spcAft>
                        <a:buNone/>
                      </a:pPr>
                      <a:endParaRPr lang="en-GB" sz="1050" b="1" i="0" u="none" strike="noStrike" kern="1200" cap="none" spc="0" normalizeH="0" baseline="0" noProof="0" dirty="0">
                        <a:ln>
                          <a:noFill/>
                        </a:ln>
                        <a:solidFill>
                          <a:schemeClr val="bg1"/>
                        </a:solidFill>
                        <a:effectLst/>
                        <a:uLnTx/>
                        <a:uFillTx/>
                        <a:latin typeface="Roboto"/>
                        <a:ea typeface="Roboto"/>
                        <a:cs typeface="Calibri"/>
                      </a:endParaRPr>
                    </a:p>
                    <a:p>
                      <a:pPr marL="0" lvl="0" indent="0" algn="ctr">
                        <a:lnSpc>
                          <a:spcPct val="100000"/>
                        </a:lnSpc>
                        <a:spcBef>
                          <a:spcPts val="0"/>
                        </a:spcBef>
                        <a:spcAft>
                          <a:spcPts val="0"/>
                        </a:spcAft>
                        <a:buNone/>
                      </a:pPr>
                      <a:r>
                        <a:rPr lang="en-GB" sz="900" b="0" i="0" u="none" strike="noStrike" kern="1200" cap="none" spc="0" normalizeH="0" baseline="0" noProof="0" dirty="0">
                          <a:ln>
                            <a:noFill/>
                          </a:ln>
                          <a:solidFill>
                            <a:schemeClr val="bg1"/>
                          </a:solidFill>
                          <a:effectLst/>
                          <a:uLnTx/>
                          <a:uFillTx/>
                          <a:latin typeface="Roboto"/>
                          <a:ea typeface="Roboto"/>
                          <a:cs typeface="Calibri"/>
                        </a:rPr>
                        <a:t>Focus on the word around us and observational images of the world. Drawing spring flowers and photographing signs of spring. </a:t>
                      </a:r>
                      <a:endParaRPr lang="en-GB" sz="1050" b="1" i="0" u="none" strike="noStrike" kern="1200" cap="none" spc="0" normalizeH="0" baseline="0" noProof="0" dirty="0">
                        <a:ln>
                          <a:noFill/>
                        </a:ln>
                        <a:solidFill>
                          <a:schemeClr val="bg1"/>
                        </a:solidFill>
                        <a:effectLst/>
                        <a:uLnTx/>
                        <a:uFillTx/>
                        <a:latin typeface="Roboto"/>
                        <a:ea typeface="Roboto"/>
                        <a:cs typeface="Calibri"/>
                      </a:endParaRPr>
                    </a:p>
                  </a:txBody>
                  <a:tcPr marL="36000" marR="36000" marT="72000" marB="72000">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Paper Sculpture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Further exploration of mark making. Creating a sculpture by folding and twisting paper and gluing onto a base. Photography of shadow and light.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Charles McGee</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Colour and Tone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F7DFE9"/>
                          </a:highlight>
                          <a:uLnTx/>
                          <a:uFillTx/>
                          <a:latin typeface="Roboto"/>
                          <a:ea typeface="Roboto"/>
                          <a:cs typeface="Calibri"/>
                        </a:rPr>
                        <a:t>[Spr1]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Looking at tints, tones and shades in </a:t>
                      </a:r>
                      <a:r>
                        <a:rPr kumimoji="0" lang="en-GB" sz="900" b="0" i="1" u="none" strike="noStrike" kern="1200" cap="none" spc="0" normalizeH="0" baseline="0" noProof="0" dirty="0">
                          <a:ln>
                            <a:noFill/>
                          </a:ln>
                          <a:solidFill>
                            <a:srgbClr val="000000"/>
                          </a:solidFill>
                          <a:effectLst/>
                          <a:uLnTx/>
                          <a:uFillTx/>
                          <a:latin typeface="Roboto"/>
                          <a:ea typeface="Roboto"/>
                          <a:cs typeface="Calibri"/>
                        </a:rPr>
                        <a:t>The King Who Banned the Dark </a:t>
                      </a:r>
                      <a:r>
                        <a:rPr kumimoji="0" lang="en-GB" sz="900" b="0" i="0" u="none" strike="noStrike" kern="1200" cap="none" spc="0" normalizeH="0" baseline="0" noProof="0" dirty="0">
                          <a:ln>
                            <a:noFill/>
                          </a:ln>
                          <a:solidFill>
                            <a:srgbClr val="000000"/>
                          </a:solidFill>
                          <a:effectLst/>
                          <a:uLnTx/>
                          <a:uFillTx/>
                          <a:latin typeface="Roboto"/>
                          <a:ea typeface="Roboto"/>
                          <a:cs typeface="Calibri"/>
                        </a:rPr>
                        <a:t>and Picasso’s paintings from his Blue Period.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Emily Haworth-Booth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Pablo Picasso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highlight>
                          <a:srgbClr val="D9EBD9"/>
                        </a:highlight>
                        <a:uLnTx/>
                        <a:uFillTx/>
                        <a:latin typeface="Roboto"/>
                        <a:ea typeface="Roboto"/>
                        <a:cs typeface="Calibri"/>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Clay Fairy Tales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Using clay to produce a collaborative visual representation of a fairy tale crime.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Anthony Browne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Quentin Blake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highlight>
                          <a:srgbClr val="D9EBD9"/>
                        </a:highlight>
                        <a:uLnTx/>
                        <a:uFillTx/>
                        <a:latin typeface="Roboto"/>
                        <a:ea typeface="Roboto"/>
                        <a:cs typeface="Calibri"/>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Watercolour Tropical Rainforest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Exploring use of watercolours to create a collaged response to the work of artists studied.</a:t>
                      </a:r>
                      <a:endParaRPr kumimoji="0" lang="en-GB" sz="9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Abel Rodriguez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Henri Rousseau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Henri Matisse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highlight>
                            <a:srgbClr val="D8CEE4"/>
                          </a:highlight>
                          <a:uLnTx/>
                          <a:uFillTx/>
                          <a:latin typeface="Roboto"/>
                          <a:ea typeface="Roboto"/>
                          <a:cs typeface="Calibri"/>
                        </a:rPr>
                        <a:t>Geography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Journeys</a:t>
                      </a:r>
                      <a:endParaRPr kumimoji="0" lang="en-GB" sz="900" b="1"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EEBFCF"/>
                          </a:highlight>
                          <a:uLnTx/>
                          <a:uFillTx/>
                          <a:latin typeface="Roboto"/>
                          <a:ea typeface="Roboto"/>
                          <a:cs typeface="Calibri"/>
                        </a:rPr>
                        <a:t>[Spr1]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Looking at </a:t>
                      </a:r>
                      <a:r>
                        <a:rPr kumimoji="0" lang="en-GB" sz="900" b="0" i="1" u="none" strike="noStrike" kern="1200" cap="none" spc="0" normalizeH="0" baseline="0" noProof="0" dirty="0">
                          <a:ln>
                            <a:noFill/>
                          </a:ln>
                          <a:solidFill>
                            <a:srgbClr val="000000"/>
                          </a:solidFill>
                          <a:effectLst/>
                          <a:uLnTx/>
                          <a:uFillTx/>
                          <a:latin typeface="Roboto"/>
                          <a:ea typeface="Roboto"/>
                          <a:cs typeface="Calibri"/>
                        </a:rPr>
                        <a:t>Shackleton’s Journey</a:t>
                      </a:r>
                      <a:r>
                        <a:rPr kumimoji="0" lang="en-GB" sz="900" b="0" i="0" u="none" strike="noStrike" kern="1200" cap="none" spc="0" normalizeH="0" baseline="0" noProof="0" dirty="0">
                          <a:ln>
                            <a:noFill/>
                          </a:ln>
                          <a:solidFill>
                            <a:srgbClr val="000000"/>
                          </a:solidFill>
                          <a:effectLst/>
                          <a:uLnTx/>
                          <a:uFillTx/>
                          <a:latin typeface="Roboto"/>
                          <a:ea typeface="Roboto"/>
                          <a:cs typeface="Calibri"/>
                        </a:rPr>
                        <a:t> and how artists have portrayed journeys. Collage, printmaking and mixed-media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Richard Long, Frida Kahlo, Lubaina </a:t>
                      </a:r>
                      <a:r>
                        <a:rPr kumimoji="0" lang="en-GB" sz="900" b="1" i="0" u="none" strike="noStrike" kern="1200" cap="none" spc="0" normalizeH="0" baseline="0" noProof="0" err="1">
                          <a:ln>
                            <a:noFill/>
                          </a:ln>
                          <a:solidFill>
                            <a:schemeClr val="accent1"/>
                          </a:solidFill>
                          <a:effectLst/>
                          <a:uLnTx/>
                          <a:uFillTx/>
                          <a:latin typeface="Roboto"/>
                          <a:ea typeface="Roboto"/>
                          <a:cs typeface="Calibri"/>
                        </a:rPr>
                        <a:t>Himid</a:t>
                      </a:r>
                      <a:endParaRPr kumimoji="0" lang="en-GB" sz="900" b="0" i="0" u="none" strike="noStrike" kern="1200" cap="none" spc="0" normalizeH="0" baseline="0" noProof="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highlight>
                          <a:srgbClr val="D9EBD9"/>
                        </a:highlight>
                        <a:uLnTx/>
                        <a:uFillTx/>
                        <a:latin typeface="Roboto"/>
                        <a:ea typeface="Roboto"/>
                        <a:cs typeface="Calibri"/>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Displacement / Challenges</a:t>
                      </a:r>
                      <a:endParaRPr kumimoji="0" lang="en-GB" sz="900" b="1"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F1C2D2"/>
                          </a:highlight>
                          <a:uLnTx/>
                          <a:uFillTx/>
                          <a:latin typeface="Roboto"/>
                          <a:ea typeface="Roboto"/>
                          <a:cs typeface="Calibri"/>
                        </a:rPr>
                        <a:t>[Spr2]</a:t>
                      </a:r>
                      <a:endParaRPr kumimoji="0" lang="en-GB" sz="900" b="1"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Looking at the work of artists who have been refugees or have produced art in different circumstances.</a:t>
                      </a:r>
                    </a:p>
                    <a:p>
                      <a:pPr marL="0" marR="0" lvl="0" indent="0" algn="ctr" rtl="0" eaLnBrk="1" fontAlgn="auto" latinLnBrk="0" hangingPunct="1">
                        <a:lnSpc>
                          <a:spcPct val="100000"/>
                        </a:lnSpc>
                        <a:spcBef>
                          <a:spcPts val="0"/>
                        </a:spcBef>
                        <a:spcAft>
                          <a:spcPts val="0"/>
                        </a:spcAft>
                        <a:buClrTx/>
                        <a:buSzTx/>
                        <a:buFontTx/>
                        <a:buNone/>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Pissarro, Wiltshire, Schwitters, Kerr</a:t>
                      </a:r>
                      <a:r>
                        <a:rPr lang="en-GB" sz="900" b="1" i="0" u="none" strike="noStrike" kern="1200" cap="none" spc="0" normalizeH="0" baseline="0" noProof="0" dirty="0">
                          <a:ln>
                            <a:noFill/>
                          </a:ln>
                          <a:solidFill>
                            <a:schemeClr val="accent1"/>
                          </a:solidFill>
                          <a:effectLst/>
                          <a:uLnTx/>
                          <a:uFillTx/>
                          <a:latin typeface="Roboto"/>
                          <a:ea typeface="Roboto"/>
                          <a:cs typeface="Calibri"/>
                        </a:rPr>
                        <a:t> </a:t>
                      </a:r>
                      <a:endParaRPr kumimoji="0" lang="en-GB" sz="900" b="1" i="0" u="none" strike="noStrike" kern="1200" cap="none" spc="0" normalizeH="0" baseline="0" noProof="0" dirty="0">
                        <a:ln>
                          <a:noFill/>
                        </a:ln>
                        <a:solidFill>
                          <a:schemeClr val="accent1"/>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highlight>
                            <a:srgbClr val="D8CEE4"/>
                          </a:highlight>
                          <a:uLnTx/>
                          <a:uFillTx/>
                          <a:latin typeface="Roboto"/>
                          <a:ea typeface="Roboto"/>
                          <a:cs typeface="Calibri"/>
                        </a:rPr>
                        <a:t>Geography</a:t>
                      </a:r>
                      <a:endParaRPr kumimoji="0" lang="en-GB" sz="900" b="1" i="0" u="none" strike="noStrike" kern="1200" cap="none" spc="0" normalizeH="0" baseline="0" noProof="0" dirty="0">
                        <a:ln>
                          <a:noFill/>
                        </a:ln>
                        <a:solidFill>
                          <a:srgbClr val="000000"/>
                        </a:solidFill>
                        <a:effectLst/>
                        <a:highlight>
                          <a:srgbClr val="D8CEE4"/>
                        </a:highlight>
                        <a:uLnTx/>
                        <a:uFillTx/>
                        <a:latin typeface="Roboto"/>
                        <a:ea typeface="Roboto"/>
                        <a:cs typeface="Calibri"/>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660222"/>
                  </a:ext>
                </a:extLst>
              </a:tr>
              <a:tr h="1776768">
                <a:tc>
                  <a:txBody>
                    <a:bodyPr/>
                    <a:lstStyle/>
                    <a:p>
                      <a:pPr algn="ctr"/>
                      <a:r>
                        <a:rPr lang="en-GB" sz="1000" b="1" dirty="0">
                          <a:solidFill>
                            <a:schemeClr val="bg1"/>
                          </a:solidFill>
                          <a:latin typeface="ABeeZee"/>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lvl="0" indent="0" algn="ctr">
                        <a:lnSpc>
                          <a:spcPct val="100000"/>
                        </a:lnSpc>
                        <a:spcBef>
                          <a:spcPts val="0"/>
                        </a:spcBef>
                        <a:spcAft>
                          <a:spcPts val="0"/>
                        </a:spcAft>
                        <a:buNone/>
                      </a:pPr>
                      <a:r>
                        <a:rPr lang="en-GB" sz="1050" b="1" i="0" u="none" strike="noStrike" kern="1200" cap="none" spc="0" normalizeH="0" baseline="0" noProof="0" dirty="0">
                          <a:ln>
                            <a:noFill/>
                          </a:ln>
                          <a:solidFill>
                            <a:schemeClr val="bg1"/>
                          </a:solidFill>
                          <a:effectLst/>
                          <a:uLnTx/>
                          <a:uFillTx/>
                          <a:latin typeface="Roboto"/>
                          <a:ea typeface="Roboto"/>
                          <a:cs typeface="Calibri"/>
                        </a:rPr>
                        <a:t>All Creatures Great and Small 1/ All Creatures Great and Small 2</a:t>
                      </a:r>
                    </a:p>
                    <a:p>
                      <a:pPr marL="0" lvl="0" indent="0" algn="ctr">
                        <a:lnSpc>
                          <a:spcPct val="100000"/>
                        </a:lnSpc>
                        <a:spcBef>
                          <a:spcPts val="0"/>
                        </a:spcBef>
                        <a:spcAft>
                          <a:spcPts val="0"/>
                        </a:spcAft>
                        <a:buNone/>
                      </a:pPr>
                      <a:r>
                        <a:rPr lang="en-GB" sz="900" b="0" i="0" u="none" strike="noStrike" kern="1200" cap="none" spc="0" normalizeH="0" baseline="0" noProof="0" dirty="0">
                          <a:ln>
                            <a:noFill/>
                          </a:ln>
                          <a:solidFill>
                            <a:schemeClr val="bg1"/>
                          </a:solidFill>
                          <a:effectLst/>
                          <a:uLnTx/>
                          <a:uFillTx/>
                          <a:latin typeface="Roboto"/>
                          <a:ea typeface="Roboto"/>
                          <a:cs typeface="Calibri"/>
                        </a:rPr>
                        <a:t>Working towards recognisable images, considering the features of things being drawn and painted. </a:t>
                      </a:r>
                      <a:endParaRPr lang="en-GB" sz="1050" b="1" i="0" u="none" strike="noStrike" kern="1200" cap="none" spc="0" normalizeH="0" baseline="0" noProof="0" dirty="0">
                        <a:ln>
                          <a:noFill/>
                        </a:ln>
                        <a:solidFill>
                          <a:schemeClr val="bg1"/>
                        </a:solidFill>
                        <a:effectLst/>
                        <a:uLnTx/>
                        <a:uFillTx/>
                        <a:latin typeface="Roboto"/>
                        <a:ea typeface="Roboto"/>
                        <a:cs typeface="Calibri"/>
                      </a:endParaRPr>
                    </a:p>
                  </a:txBody>
                  <a:tcPr marL="36000" marR="36000" marT="72000" marB="72000">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0" lvl="0" indent="0" algn="ctr">
                        <a:lnSpc>
                          <a:spcPct val="100000"/>
                        </a:lnSpc>
                        <a:spcBef>
                          <a:spcPts val="0"/>
                        </a:spcBef>
                        <a:spcAft>
                          <a:spcPts val="0"/>
                        </a:spcAft>
                        <a:buNone/>
                      </a:pPr>
                      <a:r>
                        <a:rPr lang="en-GB" sz="1050" b="1" i="0" u="none" strike="noStrike" kern="1200" cap="none" spc="0" normalizeH="0" baseline="0" noProof="0" dirty="0">
                          <a:ln>
                            <a:noFill/>
                          </a:ln>
                          <a:solidFill>
                            <a:schemeClr val="bg1"/>
                          </a:solidFill>
                          <a:effectLst/>
                          <a:uLnTx/>
                          <a:uFillTx/>
                          <a:latin typeface="Roboto"/>
                          <a:ea typeface="Roboto"/>
                          <a:cs typeface="Calibri"/>
                        </a:rPr>
                        <a:t>Where We Live </a:t>
                      </a:r>
                    </a:p>
                    <a:p>
                      <a:pPr marL="0" lvl="0" indent="0" algn="ctr">
                        <a:lnSpc>
                          <a:spcPct val="100000"/>
                        </a:lnSpc>
                        <a:spcBef>
                          <a:spcPts val="0"/>
                        </a:spcBef>
                        <a:spcAft>
                          <a:spcPts val="0"/>
                        </a:spcAft>
                        <a:buNone/>
                      </a:pPr>
                      <a:r>
                        <a:rPr lang="en-GB" sz="1050" b="1" i="0" u="none" strike="noStrike" kern="1200" cap="none" spc="0" normalizeH="0" baseline="0" noProof="0" dirty="0">
                          <a:ln>
                            <a:noFill/>
                          </a:ln>
                          <a:solidFill>
                            <a:schemeClr val="bg1"/>
                          </a:solidFill>
                          <a:effectLst/>
                          <a:uLnTx/>
                          <a:uFillTx/>
                          <a:latin typeface="Roboto"/>
                          <a:ea typeface="Roboto"/>
                          <a:cs typeface="Calibri"/>
                        </a:rPr>
                        <a:t>Science Detectives </a:t>
                      </a:r>
                    </a:p>
                    <a:p>
                      <a:pPr marL="0" lvl="0" indent="0" algn="ctr">
                        <a:lnSpc>
                          <a:spcPct val="100000"/>
                        </a:lnSpc>
                        <a:spcBef>
                          <a:spcPts val="0"/>
                        </a:spcBef>
                        <a:spcAft>
                          <a:spcPts val="0"/>
                        </a:spcAft>
                        <a:buNone/>
                      </a:pPr>
                      <a:endParaRPr lang="en-GB" sz="1050" b="1" i="0" u="none" strike="noStrike" kern="1200" cap="none" spc="0" normalizeH="0" baseline="0" noProof="0" dirty="0">
                        <a:ln>
                          <a:noFill/>
                        </a:ln>
                        <a:solidFill>
                          <a:schemeClr val="bg1"/>
                        </a:solidFill>
                        <a:effectLst/>
                        <a:uLnTx/>
                        <a:uFillTx/>
                        <a:latin typeface="Roboto"/>
                        <a:ea typeface="Roboto"/>
                        <a:cs typeface="Calibri"/>
                      </a:endParaRPr>
                    </a:p>
                    <a:p>
                      <a:pPr marL="0" lvl="0" indent="0" algn="ctr">
                        <a:lnSpc>
                          <a:spcPct val="100000"/>
                        </a:lnSpc>
                        <a:spcBef>
                          <a:spcPts val="0"/>
                        </a:spcBef>
                        <a:spcAft>
                          <a:spcPts val="0"/>
                        </a:spcAft>
                        <a:buNone/>
                      </a:pPr>
                      <a:r>
                        <a:rPr lang="en-GB" sz="900" b="0" i="0" u="none" strike="noStrike" kern="1200" cap="none" spc="0" normalizeH="0" baseline="0" noProof="0" dirty="0">
                          <a:ln>
                            <a:noFill/>
                          </a:ln>
                          <a:solidFill>
                            <a:schemeClr val="bg1"/>
                          </a:solidFill>
                          <a:effectLst/>
                          <a:uLnTx/>
                          <a:uFillTx/>
                          <a:latin typeface="Roboto"/>
                          <a:ea typeface="Roboto"/>
                          <a:cs typeface="Calibri"/>
                        </a:rPr>
                        <a:t>Encouraging reflection when creating art pieces, what could be improved or changed for next time?</a:t>
                      </a:r>
                      <a:endParaRPr lang="en-GB" sz="1050" b="1" i="0" u="none" strike="noStrike" kern="1200" cap="none" spc="0" normalizeH="0" baseline="0" noProof="0" dirty="0">
                        <a:ln>
                          <a:noFill/>
                        </a:ln>
                        <a:solidFill>
                          <a:schemeClr val="bg1"/>
                        </a:solidFill>
                        <a:effectLst/>
                        <a:uLnTx/>
                        <a:uFillTx/>
                        <a:latin typeface="Roboto"/>
                        <a:ea typeface="Roboto"/>
                        <a:cs typeface="Calibri"/>
                      </a:endParaRPr>
                    </a:p>
                  </a:txBody>
                  <a:tcPr marL="36000" marR="36000" marT="72000" marB="72000">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The Natural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Drawing from observation, printmaking using leaves and introducing secondary colours.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Leonardo Da Vinci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Claude Monet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Frances Hatch</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Painting Water</a:t>
                      </a:r>
                      <a:endParaRPr kumimoji="0" lang="en-GB" sz="900" b="1"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rtl="0" eaLnBrk="1" fontAlgn="auto" latinLnBrk="0" hangingPunct="1">
                        <a:lnSpc>
                          <a:spcPct val="100000"/>
                        </a:lnSpc>
                        <a:spcBef>
                          <a:spcPts val="0"/>
                        </a:spcBef>
                        <a:spcAft>
                          <a:spcPts val="0"/>
                        </a:spcAft>
                        <a:buClrTx/>
                        <a:buSzTx/>
                        <a:buFontTx/>
                        <a:buNone/>
                      </a:pPr>
                      <a:r>
                        <a:rPr kumimoji="0" lang="en-GB" sz="900" b="0" i="0" u="none" strike="noStrike" kern="1200" cap="none" spc="0" normalizeH="0" baseline="0" noProof="0" dirty="0">
                          <a:ln>
                            <a:noFill/>
                          </a:ln>
                          <a:solidFill>
                            <a:srgbClr val="000000"/>
                          </a:solidFill>
                          <a:effectLst/>
                          <a:uLnTx/>
                          <a:uFillTx/>
                          <a:latin typeface="Roboto"/>
                          <a:ea typeface="Roboto"/>
                          <a:cs typeface="Calibri"/>
                        </a:rPr>
                        <a:t>Using wax resist and watercolour to create water textures. Exploring collage to create an outcome using suspended fish paintings.</a:t>
                      </a:r>
                      <a:r>
                        <a:rPr lang="en-GB" sz="900" b="0" i="0" u="none" strike="noStrike" kern="1200" cap="none" spc="0" normalizeH="0" baseline="0" noProof="0" dirty="0">
                          <a:ln>
                            <a:noFill/>
                          </a:ln>
                          <a:solidFill>
                            <a:srgbClr val="000000"/>
                          </a:solidFill>
                          <a:effectLst/>
                          <a:uLnTx/>
                          <a:uFillTx/>
                          <a:latin typeface="Roboto"/>
                          <a:ea typeface="Roboto"/>
                          <a:cs typeface="Calibri"/>
                        </a:rPr>
                        <a:t> </a:t>
                      </a:r>
                      <a:endParaRPr kumimoji="0" lang="en-GB" sz="900" b="0"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Katsushika Hokusai</a:t>
                      </a:r>
                    </a:p>
                    <a:p>
                      <a:pPr marL="0" marR="0" lvl="0" indent="0" algn="ctr" rtl="0" eaLnBrk="1" fontAlgn="auto" latinLnBrk="0" hangingPunct="1">
                        <a:lnSpc>
                          <a:spcPct val="100000"/>
                        </a:lnSpc>
                        <a:spcBef>
                          <a:spcPts val="0"/>
                        </a:spcBef>
                        <a:spcAft>
                          <a:spcPts val="0"/>
                        </a:spcAft>
                        <a:buClrTx/>
                        <a:buSzTx/>
                        <a:buFontTx/>
                        <a:buNone/>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David Hockney</a:t>
                      </a:r>
                      <a:r>
                        <a:rPr lang="en-GB" sz="900" b="1" i="0" u="none" strike="noStrike" kern="1200" cap="none" spc="0" normalizeH="0" baseline="0" noProof="0" dirty="0">
                          <a:ln>
                            <a:noFill/>
                          </a:ln>
                          <a:solidFill>
                            <a:schemeClr val="accent1"/>
                          </a:solidFill>
                          <a:effectLst/>
                          <a:uLnTx/>
                          <a:uFillTx/>
                          <a:latin typeface="Roboto"/>
                          <a:ea typeface="Roboto"/>
                          <a:cs typeface="Calibri"/>
                        </a:rPr>
                        <a:t> </a:t>
                      </a:r>
                      <a:endParaRPr kumimoji="0" lang="en-GB" sz="900" b="1" i="0" u="none" strike="noStrike" kern="1200" cap="none" spc="0" normalizeH="0" baseline="0" noProof="0" dirty="0">
                        <a:ln>
                          <a:noFill/>
                        </a:ln>
                        <a:solidFill>
                          <a:schemeClr val="accent1"/>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Claude Monet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highlight>
                            <a:srgbClr val="D8CEE4"/>
                          </a:highlight>
                          <a:uLnTx/>
                          <a:uFillTx/>
                          <a:latin typeface="Roboto"/>
                          <a:ea typeface="Roboto"/>
                          <a:cs typeface="Times New Roman"/>
                        </a:rPr>
                        <a:t>Geography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Mythology</a:t>
                      </a:r>
                      <a:endParaRPr kumimoji="0" lang="en-GB" sz="900" b="1"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F1C2D2"/>
                          </a:highlight>
                          <a:uLnTx/>
                          <a:uFillTx/>
                          <a:latin typeface="Roboto"/>
                          <a:ea typeface="Roboto"/>
                          <a:cs typeface="Calibri"/>
                        </a:rPr>
                        <a:t>[Sum2]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Representations of myths by artists from different eras. Introduction of key terms: traditional, modern, contemporary.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Raphael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Van Gogh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Frank Auerbach, Chris Ofili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highlight>
                            <a:srgbClr val="D8CEE4"/>
                          </a:highlight>
                          <a:uLnTx/>
                          <a:uFillTx/>
                          <a:latin typeface="Roboto"/>
                          <a:ea typeface="Roboto"/>
                          <a:cs typeface="Calibri"/>
                        </a:rPr>
                        <a:t>History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My Favourite Things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F7DFE9"/>
                          </a:highlight>
                          <a:uLnTx/>
                          <a:uFillTx/>
                          <a:latin typeface="Roboto"/>
                          <a:ea typeface="Roboto"/>
                          <a:cs typeface="Calibri"/>
                        </a:rPr>
                        <a:t>[Sum1]</a:t>
                      </a:r>
                    </a:p>
                    <a:p>
                      <a:pPr marL="0" marR="0" lvl="0" indent="0" algn="ctr" rtl="0" eaLnBrk="1" fontAlgn="auto" latinLnBrk="0" hangingPunct="1">
                        <a:lnSpc>
                          <a:spcPct val="100000"/>
                        </a:lnSpc>
                        <a:spcBef>
                          <a:spcPts val="0"/>
                        </a:spcBef>
                        <a:spcAft>
                          <a:spcPts val="0"/>
                        </a:spcAft>
                        <a:buClrTx/>
                        <a:buSzTx/>
                        <a:buFontTx/>
                        <a:buNone/>
                      </a:pPr>
                      <a:r>
                        <a:rPr kumimoji="0" lang="en-US" sz="900" b="0" i="0" u="none" strike="noStrike" kern="1200" cap="none" spc="0" normalizeH="0" baseline="0" noProof="0" dirty="0">
                          <a:ln>
                            <a:noFill/>
                          </a:ln>
                          <a:solidFill>
                            <a:srgbClr val="000000"/>
                          </a:solidFill>
                          <a:effectLst/>
                          <a:uLnTx/>
                          <a:uFillTx/>
                          <a:latin typeface="Roboto"/>
                          <a:ea typeface="Roboto"/>
                          <a:cs typeface="Calibri"/>
                        </a:rPr>
                        <a:t>Looking at objects from the British Museum using</a:t>
                      </a:r>
                      <a:r>
                        <a:rPr lang="en-US" sz="900" b="0" i="0" u="none" strike="noStrike" kern="1200" cap="none" spc="0" normalizeH="0" baseline="0" noProof="0" dirty="0">
                          <a:ln>
                            <a:noFill/>
                          </a:ln>
                          <a:solidFill>
                            <a:srgbClr val="000000"/>
                          </a:solidFill>
                          <a:effectLst/>
                          <a:uLnTx/>
                          <a:uFillTx/>
                          <a:latin typeface="Roboto"/>
                          <a:ea typeface="Roboto"/>
                          <a:cs typeface="Calibri"/>
                        </a:rPr>
                        <a:t> </a:t>
                      </a:r>
                      <a:endParaRPr kumimoji="0" lang="en-US" sz="900" b="0"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000000"/>
                          </a:solidFill>
                          <a:effectLst/>
                          <a:uLnTx/>
                          <a:uFillTx/>
                          <a:latin typeface="Roboto"/>
                          <a:ea typeface="Roboto"/>
                          <a:cs typeface="Calibri"/>
                        </a:rPr>
                        <a:t>This or That</a:t>
                      </a:r>
                      <a:r>
                        <a:rPr kumimoji="0" lang="en-GB" sz="900" b="0" i="0" u="none" strike="noStrike" kern="1200" cap="none" spc="0" normalizeH="0" baseline="0" noProof="0" dirty="0">
                          <a:ln>
                            <a:noFill/>
                          </a:ln>
                          <a:solidFill>
                            <a:srgbClr val="000000"/>
                          </a:solidFill>
                          <a:effectLst/>
                          <a:uLnTx/>
                          <a:uFillTx/>
                          <a:latin typeface="Roboto"/>
                          <a:ea typeface="Roboto"/>
                          <a:cs typeface="Calibri"/>
                        </a:rPr>
                        <a:t> by Goodhart. Drawing a still life based on personal possessions.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Pippa Goodhart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Joseph Cornell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highlight>
                          <a:srgbClr val="D9EBD9"/>
                        </a:highlight>
                        <a:uLnTx/>
                        <a:uFillTx/>
                        <a:latin typeface="Roboto"/>
                        <a:ea typeface="Roboto"/>
                        <a:cs typeface="Calibri"/>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Pattern &amp; Sculpture</a:t>
                      </a:r>
                      <a:endParaRPr kumimoji="0" lang="en-GB" sz="900" b="1"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Using origami to create bird sculptures out of printed designs exploring pattern and the natural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Mark Hearld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Jackie Morris</a:t>
                      </a:r>
                      <a:endParaRPr kumimoji="0" lang="en-GB" sz="900" b="0" i="0" u="none" strike="noStrike" kern="1200" cap="none" spc="0" normalizeH="0" baseline="0" noProof="0" dirty="0">
                        <a:ln>
                          <a:noFill/>
                        </a:ln>
                        <a:solidFill>
                          <a:srgbClr val="000000"/>
                        </a:solidFill>
                        <a:effectLst/>
                        <a:uLnTx/>
                        <a:uFillTx/>
                        <a:latin typeface="Roboto"/>
                        <a:ea typeface="Roboto"/>
                        <a:cs typeface="Calibri"/>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a:ea typeface="Roboto"/>
                          <a:cs typeface="Calibri"/>
                        </a:rPr>
                        <a:t>Art &amp; Identity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F1C2D2"/>
                          </a:highlight>
                          <a:uLnTx/>
                          <a:uFillTx/>
                          <a:latin typeface="Roboto"/>
                          <a:ea typeface="Roboto"/>
                          <a:cs typeface="Calibri"/>
                        </a:rPr>
                        <a:t>[Sum2]</a:t>
                      </a:r>
                      <a:endParaRPr kumimoji="0" lang="en-GB" sz="900" b="1" i="0" u="none" strike="noStrike" kern="1200" cap="none" spc="0" normalizeH="0" baseline="0" noProof="0" dirty="0">
                        <a:ln>
                          <a:noFill/>
                        </a:ln>
                        <a:solidFill>
                          <a:srgbClr val="000000"/>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a:ea typeface="Roboto"/>
                          <a:cs typeface="Calibri"/>
                        </a:rPr>
                        <a:t>Considering the impact of the British Empire on art and how our art can reflect our identity. Drawing the face and creating a shared exhibition.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Yinka </a:t>
                      </a:r>
                      <a:r>
                        <a:rPr kumimoji="0" lang="en-GB" sz="900" b="1" i="0" u="none" strike="noStrike" kern="1200" cap="none" spc="0" normalizeH="0" baseline="0" noProof="0" dirty="0" err="1">
                          <a:ln>
                            <a:noFill/>
                          </a:ln>
                          <a:solidFill>
                            <a:schemeClr val="accent1"/>
                          </a:solidFill>
                          <a:effectLst/>
                          <a:uLnTx/>
                          <a:uFillTx/>
                          <a:latin typeface="Roboto"/>
                          <a:ea typeface="Roboto"/>
                          <a:cs typeface="Calibri"/>
                        </a:rPr>
                        <a:t>Shonibare</a:t>
                      </a:r>
                      <a:endParaRPr kumimoji="0" lang="en-GB" sz="900" b="1" i="0" u="none" strike="noStrike" kern="1200" cap="none" spc="0" normalizeH="0" baseline="0" noProof="0" dirty="0">
                        <a:ln>
                          <a:noFill/>
                        </a:ln>
                        <a:solidFill>
                          <a:schemeClr val="accent1"/>
                        </a:solidFill>
                        <a:effectLst/>
                        <a:uLnTx/>
                        <a:uFillTx/>
                        <a:latin typeface="Roboto"/>
                        <a:ea typeface="Roboto"/>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a:ea typeface="Roboto"/>
                          <a:cs typeface="Calibri"/>
                        </a:rPr>
                        <a:t>Sonia Boyce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highlight>
                            <a:srgbClr val="D8CEE4"/>
                          </a:highlight>
                          <a:uLnTx/>
                          <a:uFillTx/>
                          <a:latin typeface="Roboto"/>
                          <a:ea typeface="Roboto"/>
                          <a:cs typeface="Calibri"/>
                        </a:rPr>
                        <a:t>[History]</a:t>
                      </a:r>
                      <a:endParaRPr kumimoji="0" lang="en-GB" sz="900" b="1" i="0" u="none" strike="noStrike" kern="1200" cap="none" spc="0" normalizeH="0" baseline="0" noProof="0" dirty="0">
                        <a:ln>
                          <a:noFill/>
                        </a:ln>
                        <a:solidFill>
                          <a:srgbClr val="000000"/>
                        </a:solidFill>
                        <a:effectLst/>
                        <a:highlight>
                          <a:srgbClr val="D8CEE4"/>
                        </a:highlight>
                        <a:uLnTx/>
                        <a:uFillTx/>
                        <a:latin typeface="Roboto"/>
                        <a:ea typeface="Roboto"/>
                        <a:cs typeface="Calibri"/>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pic>
        <p:nvPicPr>
          <p:cNvPr id="2" name="Picture 1" descr="A screenshot of a computer&#10;&#10;Description automatically generated">
            <a:extLst>
              <a:ext uri="{FF2B5EF4-FFF2-40B4-BE49-F238E27FC236}">
                <a16:creationId xmlns:a16="http://schemas.microsoft.com/office/drawing/2014/main" id="{7D7F474A-F1EC-54EF-A93E-E132B9799DF7}"/>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721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5119383-E20C-3029-60C9-158BE20950E8}"/>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create a three-dimensional paper sculpture as part of a collaborative installation.</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Summer</a:t>
            </a:r>
            <a:endParaRPr lang="en-GB"/>
          </a:p>
        </p:txBody>
      </p:sp>
      <p:sp>
        <p:nvSpPr>
          <p:cNvPr id="7" name="Text Placeholder 2">
            <a:extLst>
              <a:ext uri="{FF2B5EF4-FFF2-40B4-BE49-F238E27FC236}">
                <a16:creationId xmlns:a16="http://schemas.microsoft.com/office/drawing/2014/main" id="{17FA8BFD-21B0-400D-A285-E2820503EAEF}"/>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Pattern and Sculpture</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F448519C-9C1E-F1C4-20D0-E568D5D5C14C}"/>
              </a:ext>
            </a:extLst>
          </p:cNvPr>
          <p:cNvGraphicFramePr>
            <a:graphicFrameLocks noGrp="1"/>
          </p:cNvGraphicFramePr>
          <p:nvPr/>
        </p:nvGraphicFramePr>
        <p:xfrm>
          <a:off x="1346202" y="1173386"/>
          <a:ext cx="9281041" cy="515718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670539">
                  <a:extLst>
                    <a:ext uri="{9D8B030D-6E8A-4147-A177-3AD203B41FA5}">
                      <a16:colId xmlns:a16="http://schemas.microsoft.com/office/drawing/2014/main" val="247776695"/>
                    </a:ext>
                  </a:extLst>
                </a:gridCol>
                <a:gridCol w="2169817">
                  <a:extLst>
                    <a:ext uri="{9D8B030D-6E8A-4147-A177-3AD203B41FA5}">
                      <a16:colId xmlns:a16="http://schemas.microsoft.com/office/drawing/2014/main" val="3380293508"/>
                    </a:ext>
                  </a:extLst>
                </a:gridCol>
                <a:gridCol w="2222308">
                  <a:extLst>
                    <a:ext uri="{9D8B030D-6E8A-4147-A177-3AD203B41FA5}">
                      <a16:colId xmlns:a16="http://schemas.microsoft.com/office/drawing/2014/main" val="2902844172"/>
                    </a:ext>
                  </a:extLst>
                </a:gridCol>
              </a:tblGrid>
              <a:tr h="19598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3226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Tone can be created by 1. doing the same thing with different materials like pencil, </a:t>
                      </a:r>
                      <a:r>
                        <a:rPr kumimoji="0" lang="en-US" sz="90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fineliner</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biro, felt tip (Y1 Spr), 2. using the same pencil but pressing harder or lighter (Y3 Spr), 3. Using different grades of pencil (Y4 Sum), or 4. Using a white pencil to add highlights (Y5 Aut).</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can be represented using tone in a 2D artwork (Y4 Aut).</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 or by varying the amount of each primary colour used to mix it (Y4 Spr).</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 is how something feels. Artists can make art that tells us how something might feel, without us having to touch it (Y2 Aut).</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Painting – Mix watercolours. Use a dynamic tripod group with a paintbrush. Use flat wash (Y1 Sum), stippling, tapered and dry brushstrokes with watercolour paint (Y2 Sum). Use wet on wet and opaque to translucent techniques. Use different amounts of water to create more opaque and more translucent colours (Y2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 (Y2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When drawing from observation artists look at the object they're drawing from (Y3 Aut).</a:t>
                      </a: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Origami</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 Japanese artform of creating 3D models by folding a piece of paper.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When drawing from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observation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artists look at the object they're drawing from. When drawing from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secondary observation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artists look at a drawing or a copy of object.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Observational drawing is a key skill that will be revisited throughout the art education the pupils will receive (Y6 and KS3)</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Y6 and KS3.</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065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sculpture is an artwork can be viewed from all sides [it is 3D]. A sculptor is an artist who makes sculptures (Y1 Spr).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Artwork does not have to be abstract or representational. It is a spectrum. Some artworks are representational (so you can recognise the objects from the real world) but they don't look realistic (Y5 Spr).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Expressive art conveys emotions and feelings. There are more examples of expressive art in modern and contemporary than traditional art. Expressive art can be representational or abstract (Y5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Jackie Morris is a British contemporary artist.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Mark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Hearld</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is a British contemporary artist.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858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819A4032-726B-99A4-BD19-BFCEB7ABDF97}"/>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9314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F69C742-92F7-4575-C304-4D84D667D2A9}"/>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create a collaborative installation using plastic waste. </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Autumn</a:t>
            </a:r>
            <a:endParaRPr lang="en-GB"/>
          </a:p>
        </p:txBody>
      </p:sp>
      <p:sp>
        <p:nvSpPr>
          <p:cNvPr id="7" name="Text Placeholder 2">
            <a:extLst>
              <a:ext uri="{FF2B5EF4-FFF2-40B4-BE49-F238E27FC236}">
                <a16:creationId xmlns:a16="http://schemas.microsoft.com/office/drawing/2014/main" id="{FC0BC8EB-E7B6-47F4-9E1C-CE8D23B4C7D3}"/>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Recycled Materials Installation</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D5ECF833-A8E5-BAC1-BE78-E714A74CC872}"/>
              </a:ext>
            </a:extLst>
          </p:cNvPr>
          <p:cNvGraphicFramePr>
            <a:graphicFrameLocks noGrp="1"/>
          </p:cNvGraphicFramePr>
          <p:nvPr/>
        </p:nvGraphicFramePr>
        <p:xfrm>
          <a:off x="1346202" y="1173385"/>
          <a:ext cx="9281041" cy="51727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2742246">
                  <a:extLst>
                    <a:ext uri="{9D8B030D-6E8A-4147-A177-3AD203B41FA5}">
                      <a16:colId xmlns:a16="http://schemas.microsoft.com/office/drawing/2014/main" val="247776695"/>
                    </a:ext>
                  </a:extLst>
                </a:gridCol>
                <a:gridCol w="3813048">
                  <a:extLst>
                    <a:ext uri="{9D8B030D-6E8A-4147-A177-3AD203B41FA5}">
                      <a16:colId xmlns:a16="http://schemas.microsoft.com/office/drawing/2014/main" val="3380293508"/>
                    </a:ext>
                  </a:extLst>
                </a:gridCol>
                <a:gridCol w="250737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can be found around existing objects and used to create art (Y2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is something that you can view from all sides [it is 3D]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can be created as a sculpture (Y1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Cut, shape and manipulate existing objects to create a sculpture.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Y6 and KS3.</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75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Artists can arrange objects or images in a composition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composition is often made up of foreground, midground and background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Artwork does not have to be abstract or representational. It is a spectrum. Some artworks are representational (so you can recognise the objects from the real world) but they don't look realistic (Y5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Katharine Harvey is a Canadian contemporary artist who makes large-scale installations.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Ifeoma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Anyaeji</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is a Nigerian contemporary artist and sculptor.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Serge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Attukwei</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Clottey is a Ghanaian contemporary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arist</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who creates installations.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Veronika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Richterová</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is a Czech contemporary artist.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Installation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 is designed to fill a specific space, often for a particular length of time.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An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exhibition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 display of artwork. It is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curated</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by 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curator</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Further use of collaborative installation art (Y6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about materials that are appropriate for their composition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 and the artificial world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as an art historian to analyse artists and their artworks (Y5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to bring difficult or contentious issues – such as climate change or plastic pollution – to light and provoke debate and discussion.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Curate an exhibition, deciding how the artwork will be displayed.</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to bring difficult or contentious issues – such as the legacy of the British Empire – to light and provoke debate and discussion (Y6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60C8CF0B-0816-09E5-2500-AD89920889D7}"/>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2668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C0009A6-4062-4E75-730D-37EC73BE254F}"/>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be encouraged to design and create their own independent outcome in any media.</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Spring</a:t>
            </a:r>
            <a:endParaRPr lang="en-GB"/>
          </a:p>
        </p:txBody>
      </p:sp>
      <p:sp>
        <p:nvSpPr>
          <p:cNvPr id="7" name="Text Placeholder 2">
            <a:extLst>
              <a:ext uri="{FF2B5EF4-FFF2-40B4-BE49-F238E27FC236}">
                <a16:creationId xmlns:a16="http://schemas.microsoft.com/office/drawing/2014/main" id="{05214D6E-18C6-4900-8AFE-6EAA56857604}"/>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Displacement (/Challenges)</a:t>
            </a:r>
            <a:endParaRPr lang="en-GB" sz="1600">
              <a:ln w="12700">
                <a:solidFill>
                  <a:srgbClr val="C35993"/>
                </a:solidFill>
              </a:ln>
              <a:solidFill>
                <a:srgbClr val="C35993"/>
              </a:solidFill>
            </a:endParaRPr>
          </a:p>
        </p:txBody>
      </p:sp>
      <p:sp>
        <p:nvSpPr>
          <p:cNvPr id="2" name="TextBox 1">
            <a:extLst>
              <a:ext uri="{FF2B5EF4-FFF2-40B4-BE49-F238E27FC236}">
                <a16:creationId xmlns:a16="http://schemas.microsoft.com/office/drawing/2014/main" id="{64C31400-1C5A-BB09-2F1A-B92E1C396E3B}"/>
              </a:ext>
            </a:extLst>
          </p:cNvPr>
          <p:cNvSpPr txBox="1"/>
          <p:nvPr/>
        </p:nvSpPr>
        <p:spPr>
          <a:xfrm>
            <a:off x="1346202" y="1098173"/>
            <a:ext cx="9258039" cy="507831"/>
          </a:xfrm>
          <a:prstGeom prst="rect">
            <a:avLst/>
          </a:prstGeom>
          <a:noFill/>
        </p:spPr>
        <p:txBody>
          <a:bodyPr wrap="square" rtlCol="0">
            <a:spAutoFit/>
          </a:bodyPr>
          <a:lstStyle/>
          <a:p>
            <a:pPr defTabSz="457200"/>
            <a:r>
              <a:rPr lang="en-GB" sz="900" b="1">
                <a:solidFill>
                  <a:srgbClr val="565656"/>
                </a:solidFill>
                <a:latin typeface="Roboto" panose="02000000000000000000" pitchFamily="2" charset="0"/>
                <a:ea typeface="Roboto" panose="02000000000000000000" pitchFamily="2" charset="0"/>
              </a:rPr>
              <a:t>NB</a:t>
            </a:r>
            <a:r>
              <a:rPr lang="en-GB" sz="900">
                <a:solidFill>
                  <a:srgbClr val="565656"/>
                </a:solidFill>
                <a:latin typeface="Roboto" panose="02000000000000000000" pitchFamily="2" charset="0"/>
                <a:ea typeface="Roboto" panose="02000000000000000000" pitchFamily="2" charset="0"/>
              </a:rPr>
              <a:t>: The context for this unit is Displacement, linked to the Geography unit ‘On the Move’. Some pupils may have first-hand experience of displacement and may be asylum seekers or refugees themselves. This unit provides an opportunity to empower pupils to use their experiences as motivation or inspiration for their art, and to take ownership of how their story is shared. However, this may not be appropriate for all pupils. You may instead prefer to focus on the wider themes of ‘Challenges’. </a:t>
            </a:r>
          </a:p>
        </p:txBody>
      </p:sp>
      <p:graphicFrame>
        <p:nvGraphicFramePr>
          <p:cNvPr id="5" name="Table 25">
            <a:extLst>
              <a:ext uri="{FF2B5EF4-FFF2-40B4-BE49-F238E27FC236}">
                <a16:creationId xmlns:a16="http://schemas.microsoft.com/office/drawing/2014/main" id="{E297EA66-B5C8-A0EB-FBEC-E209EC48F189}"/>
              </a:ext>
            </a:extLst>
          </p:cNvPr>
          <p:cNvGraphicFramePr>
            <a:graphicFrameLocks noGrp="1"/>
          </p:cNvGraphicFramePr>
          <p:nvPr/>
        </p:nvGraphicFramePr>
        <p:xfrm>
          <a:off x="1346202" y="1624665"/>
          <a:ext cx="9290377" cy="481204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5364000">
                  <a:extLst>
                    <a:ext uri="{9D8B030D-6E8A-4147-A177-3AD203B41FA5}">
                      <a16:colId xmlns:a16="http://schemas.microsoft.com/office/drawing/2014/main" val="247776695"/>
                    </a:ext>
                  </a:extLst>
                </a:gridCol>
                <a:gridCol w="2088000">
                  <a:extLst>
                    <a:ext uri="{9D8B030D-6E8A-4147-A177-3AD203B41FA5}">
                      <a16:colId xmlns:a16="http://schemas.microsoft.com/office/drawing/2014/main" val="3380293508"/>
                    </a:ext>
                  </a:extLst>
                </a:gridCol>
                <a:gridCol w="162000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build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Tone can be created by 1. doing the same thing with different materials like pencil, </a:t>
                      </a:r>
                      <a:r>
                        <a:rPr kumimoji="0" lang="en-US" sz="90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fineliner</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biro, felt tip (Y1 Spr), 2. using the same pencil but pressing harder or lighter (Y3 Spr), 3. Using different grades of pencil (Y4 Sum), or 4. Using a white pencil to add highlights (Y5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 Secondary colours are green, orange and purple. They are mixed from primary colours (Y1 Sum). Tertiary colours are red-orange, yellow-orange, yellow-green, blue-green, blue-purple, red-purple. They are mixed from one primary and one secondary colour (Y3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 or by varying the amount of each colour used to mix it (Y4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Range of painting and drawing techniques as taught so far (depending on pupils’ choice).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Y6 and KS3.</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75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Wassily Kandinsky </a:t>
                      </a:r>
                      <a:r>
                        <a:rPr lang="en-US" sz="900" b="0" i="0" strike="noStrike">
                          <a:solidFill>
                            <a:schemeClr val="bg1"/>
                          </a:solidFill>
                          <a:latin typeface="Roboto" panose="02000000000000000000" pitchFamily="2" charset="0"/>
                          <a:ea typeface="Roboto" panose="02000000000000000000" pitchFamily="2" charset="0"/>
                        </a:rPr>
                        <a:t>was a Russian artist who lived a long time ago [1910s-1920s]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Van Gogh </a:t>
                      </a:r>
                      <a:r>
                        <a:rPr lang="en-US" sz="900" b="0" i="0" strike="noStrike">
                          <a:solidFill>
                            <a:schemeClr val="bg1"/>
                          </a:solidFill>
                          <a:latin typeface="Roboto" panose="02000000000000000000" pitchFamily="2" charset="0"/>
                          <a:ea typeface="Roboto" panose="02000000000000000000" pitchFamily="2" charset="0"/>
                        </a:rPr>
                        <a:t>is a modern Dutch artist who made art around 1880-1890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Frank Auerbach </a:t>
                      </a:r>
                      <a:r>
                        <a:rPr lang="en-US" sz="900" b="0" i="0" strike="noStrike">
                          <a:solidFill>
                            <a:schemeClr val="bg1"/>
                          </a:solidFill>
                          <a:latin typeface="Roboto" panose="02000000000000000000" pitchFamily="2" charset="0"/>
                          <a:ea typeface="Roboto" panose="02000000000000000000" pitchFamily="2" charset="0"/>
                        </a:rPr>
                        <a:t>is a contemporary German-British painter (1960s-)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Henri Matisse </a:t>
                      </a:r>
                      <a:r>
                        <a:rPr lang="en-US" sz="900" b="0" i="0" strike="noStrike">
                          <a:solidFill>
                            <a:schemeClr val="bg1"/>
                          </a:solidFill>
                          <a:latin typeface="Roboto" panose="02000000000000000000" pitchFamily="2" charset="0"/>
                          <a:ea typeface="Roboto" panose="02000000000000000000" pitchFamily="2" charset="0"/>
                        </a:rPr>
                        <a:t>was a French modern artist who produced paper cuttings 1940s-1950s (Y4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Frida Kahlo </a:t>
                      </a:r>
                      <a:r>
                        <a:rPr lang="en-US" sz="900" b="0" i="0" strike="noStrike">
                          <a:solidFill>
                            <a:schemeClr val="bg1"/>
                          </a:solidFill>
                          <a:latin typeface="Roboto" panose="02000000000000000000" pitchFamily="2" charset="0"/>
                          <a:ea typeface="Roboto" panose="02000000000000000000" pitchFamily="2" charset="0"/>
                        </a:rPr>
                        <a:t>was a Mexican modern artist around 1930s-1940s (Y5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Expressive art conveys emotions and feelings. There are more examples of expressive art in modern and contemporary than traditional art. Expressive art can be representational or abstract (Y5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Displacement: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1"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Kurt Schwitters was a modern German artist.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1"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Judith Kerr was a contemporary German-British illustrator.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Challenges: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1"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Camille </a:t>
                      </a:r>
                      <a:r>
                        <a:rPr kumimoji="0" lang="en-US" sz="900" b="0" i="1"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Pissaro</a:t>
                      </a:r>
                      <a:r>
                        <a:rPr kumimoji="0" lang="en-US" sz="900" b="0" i="1"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was a French modern artist.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1"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Stephen Wiltshire is a contemporary British artist.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about materials that are appropriate for their composition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 (Y4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to bring difficult or contentious issues to light and provoke debate and discussion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as an art historian to analyse artists and their artworks (Y5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Develop an independent response to a given theme.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Pupils will work with increasing independence and choice as they progress to KS3.</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6" name="Picture 5" descr="A screenshot of a computer&#10;&#10;Description automatically generated">
            <a:extLst>
              <a:ext uri="{FF2B5EF4-FFF2-40B4-BE49-F238E27FC236}">
                <a16:creationId xmlns:a16="http://schemas.microsoft.com/office/drawing/2014/main" id="{7A17CBF0-E361-E20E-0FAE-43EFE20795EC}"/>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515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228B832-6153-5C57-7D8D-D409E2AFC323}"/>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produce a collaborative outcome in the style of Boyce’s </a:t>
            </a:r>
            <a:r>
              <a:rPr lang="en-US" sz="1050" i="1">
                <a:solidFill>
                  <a:srgbClr val="FFFFFF"/>
                </a:solidFill>
                <a:latin typeface="Roboto" panose="02000000000000000000" pitchFamily="2" charset="0"/>
                <a:ea typeface="Roboto" panose="02000000000000000000" pitchFamily="2" charset="0"/>
              </a:rPr>
              <a:t>Devotional</a:t>
            </a:r>
            <a:r>
              <a:rPr lang="en-US" sz="1050">
                <a:solidFill>
                  <a:srgbClr val="FFFFFF"/>
                </a:solidFill>
                <a:latin typeface="Roboto" panose="02000000000000000000" pitchFamily="2" charset="0"/>
                <a:ea typeface="Roboto" panose="02000000000000000000" pitchFamily="2" charset="0"/>
              </a:rPr>
              <a:t>,</a:t>
            </a:r>
            <a:r>
              <a:rPr lang="en-US" sz="1050" i="1">
                <a:solidFill>
                  <a:srgbClr val="FFFFFF"/>
                </a:solidFill>
                <a:latin typeface="Roboto" panose="02000000000000000000" pitchFamily="2" charset="0"/>
                <a:ea typeface="Roboto" panose="02000000000000000000" pitchFamily="2" charset="0"/>
              </a:rPr>
              <a:t> </a:t>
            </a:r>
            <a:r>
              <a:rPr lang="en-US" sz="1050">
                <a:solidFill>
                  <a:srgbClr val="FFFFFF"/>
                </a:solidFill>
                <a:latin typeface="Roboto" panose="02000000000000000000" pitchFamily="2" charset="0"/>
                <a:ea typeface="Roboto" panose="02000000000000000000" pitchFamily="2" charset="0"/>
              </a:rPr>
              <a:t>celebrating diversity in the UK.</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Summer</a:t>
            </a:r>
            <a:endParaRPr lang="en-GB"/>
          </a:p>
        </p:txBody>
      </p:sp>
      <p:sp>
        <p:nvSpPr>
          <p:cNvPr id="7" name="Text Placeholder 2">
            <a:extLst>
              <a:ext uri="{FF2B5EF4-FFF2-40B4-BE49-F238E27FC236}">
                <a16:creationId xmlns:a16="http://schemas.microsoft.com/office/drawing/2014/main" id="{82FAD81E-0F56-413B-91EA-52946017F7C8}"/>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Art and Identity</a:t>
            </a:r>
            <a:endParaRPr lang="en-GB" sz="1600">
              <a:ln w="12700">
                <a:solidFill>
                  <a:srgbClr val="C35993"/>
                </a:solidFill>
              </a:ln>
              <a:solidFill>
                <a:srgbClr val="C35993"/>
              </a:solidFill>
            </a:endParaRPr>
          </a:p>
        </p:txBody>
      </p:sp>
      <p:graphicFrame>
        <p:nvGraphicFramePr>
          <p:cNvPr id="2" name="Table 25">
            <a:extLst>
              <a:ext uri="{FF2B5EF4-FFF2-40B4-BE49-F238E27FC236}">
                <a16:creationId xmlns:a16="http://schemas.microsoft.com/office/drawing/2014/main" id="{43BB8366-C70C-1341-A00D-079B46ABB574}"/>
              </a:ext>
            </a:extLst>
          </p:cNvPr>
          <p:cNvGraphicFramePr>
            <a:graphicFrameLocks noGrp="1"/>
          </p:cNvGraphicFramePr>
          <p:nvPr/>
        </p:nvGraphicFramePr>
        <p:xfrm>
          <a:off x="1346202" y="1173385"/>
          <a:ext cx="9290377" cy="52108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860000">
                  <a:extLst>
                    <a:ext uri="{9D8B030D-6E8A-4147-A177-3AD203B41FA5}">
                      <a16:colId xmlns:a16="http://schemas.microsoft.com/office/drawing/2014/main" val="247776695"/>
                    </a:ext>
                  </a:extLst>
                </a:gridCol>
                <a:gridCol w="2088000">
                  <a:extLst>
                    <a:ext uri="{9D8B030D-6E8A-4147-A177-3AD203B41FA5}">
                      <a16:colId xmlns:a16="http://schemas.microsoft.com/office/drawing/2014/main" val="3380293508"/>
                    </a:ext>
                  </a:extLst>
                </a:gridCol>
                <a:gridCol w="212400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Tone can be created by 1. doing the same thing with different materials like pencil, </a:t>
                      </a:r>
                      <a:r>
                        <a:rPr kumimoji="0" lang="en-US" sz="85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fineliner</a:t>
                      </a: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biro, felt tip (Y1 Spr), 2. using the same pencil but pressing harder or lighter (Y3 Spr), 3. Using different grades of pencil (Y4 Sum), or 4. Using a white pencil to add highlights (Y5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Linear shading is a method of creating tone, often with a pen. Examples of linear shading include hatching, cross hatching and contoured hatching. (Y5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3D forms with 2D shapes on paper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can be represented using tone in a 2D artwork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Colours can be used to represent emotions. For example, red can represent anger and blue can represent sadness (Y2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When drawing from primary observation, artists look at the object they're drawing from. When drawing from secondary observation, artists look at a drawing or a copy of object (Y5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Draw the human face and its features in proportion using pencil.</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Drawing of the human body in the correct proportion in pencil (KS3).</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Y6 and KS3.</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75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A montage is a mixed-media artwork including collaged photographs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Artwork does not have to be abstract or representational. It is a spectrum. Some artworks are representational (so you can recognise the objects from the real world) but they don't look realistic (Y5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Expressive art conveys emotions and feelings. There are more examples of expressive art in modern and contemporary than traditional art. Expressive art can be representational or abstract (Y5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Installation art is designed to fill a specific space, often for a particular length of time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An exhibition is a display of artwork. It is curated by a curator (Y6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Yinka </a:t>
                      </a:r>
                      <a:r>
                        <a:rPr kumimoji="0" lang="en-US" sz="900" b="1"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Shonibare</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contemporary British-Nigerian artist (1990s-2020s).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Sonia Boyce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contemporary British artist (1980s-2020s).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about materials that are appropriate for their composition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make mood boards to help them collect and shape ideas (Y5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 (Y4 Sum) and can be inspired to bring difficult or contentious issues to light and provoke debate and discussion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Curate an exhibition, deciding how the artwork will be displayed (Y6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9AEDB3D7-C7B5-AAA4-1FF9-518CD519D283}"/>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0782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1346202" y="234235"/>
            <a:ext cx="8056879" cy="458089"/>
          </a:xfrm>
        </p:spPr>
        <p:txBody>
          <a:bodyPr/>
          <a:lstStyle/>
          <a:p>
            <a:r>
              <a:rPr lang="en-US" sz="2800"/>
              <a:t>Artists in the Art &amp; Design Curriculum</a:t>
            </a:r>
            <a:endParaRPr lang="en-GB" sz="2800"/>
          </a:p>
        </p:txBody>
      </p:sp>
      <p:sp>
        <p:nvSpPr>
          <p:cNvPr id="5" name="Freeform: Shape 4">
            <a:extLst>
              <a:ext uri="{FF2B5EF4-FFF2-40B4-BE49-F238E27FC236}">
                <a16:creationId xmlns:a16="http://schemas.microsoft.com/office/drawing/2014/main" id="{DA5388CB-48AA-59B8-D802-739060385A80}"/>
              </a:ext>
            </a:extLst>
          </p:cNvPr>
          <p:cNvSpPr/>
          <p:nvPr/>
        </p:nvSpPr>
        <p:spPr>
          <a:xfrm>
            <a:off x="1143001" y="1540986"/>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defTabSz="457200"/>
            <a:r>
              <a:rPr lang="en-US" b="1">
                <a:solidFill>
                  <a:srgbClr val="FFFFFF"/>
                </a:solidFill>
                <a:latin typeface="ABeeZee" panose="02000000000000000000" pitchFamily="2" charset="0"/>
                <a:ea typeface="Roboto Slab" pitchFamily="2" charset="0"/>
              </a:rPr>
              <a:t>Year 1</a:t>
            </a:r>
            <a:endParaRPr lang="en-GB" sz="2000" b="1">
              <a:solidFill>
                <a:srgbClr val="FFFFFF"/>
              </a:solidFill>
              <a:latin typeface="ABeeZee" panose="02000000000000000000" pitchFamily="2" charset="0"/>
              <a:ea typeface="Roboto Slab" pitchFamily="2" charset="0"/>
            </a:endParaRPr>
          </a:p>
        </p:txBody>
      </p:sp>
      <p:sp>
        <p:nvSpPr>
          <p:cNvPr id="7" name="TextBox 6">
            <a:extLst>
              <a:ext uri="{FF2B5EF4-FFF2-40B4-BE49-F238E27FC236}">
                <a16:creationId xmlns:a16="http://schemas.microsoft.com/office/drawing/2014/main" id="{0355C98A-EEAF-0F02-32E3-1800768033D9}"/>
              </a:ext>
            </a:extLst>
          </p:cNvPr>
          <p:cNvSpPr txBox="1"/>
          <p:nvPr/>
        </p:nvSpPr>
        <p:spPr>
          <a:xfrm>
            <a:off x="1346202" y="833860"/>
            <a:ext cx="9018165" cy="646331"/>
          </a:xfrm>
          <a:prstGeom prst="rect">
            <a:avLst/>
          </a:prstGeom>
          <a:noFill/>
        </p:spPr>
        <p:txBody>
          <a:bodyPr wrap="square" rtlCol="0">
            <a:spAutoFit/>
          </a:bodyPr>
          <a:lstStyle/>
          <a:p>
            <a:pPr defTabSz="457200"/>
            <a:r>
              <a:rPr lang="en-GB" sz="900" b="1">
                <a:solidFill>
                  <a:srgbClr val="565656"/>
                </a:solidFill>
                <a:latin typeface="Roboto" panose="02000000000000000000" pitchFamily="2" charset="0"/>
                <a:ea typeface="Roboto" panose="02000000000000000000" pitchFamily="2" charset="0"/>
              </a:rPr>
              <a:t>NB. </a:t>
            </a:r>
            <a:r>
              <a:rPr lang="en-GB" sz="900">
                <a:solidFill>
                  <a:srgbClr val="565656"/>
                </a:solidFill>
                <a:latin typeface="Roboto" panose="02000000000000000000" pitchFamily="2" charset="0"/>
                <a:ea typeface="Roboto" panose="02000000000000000000" pitchFamily="2" charset="0"/>
              </a:rPr>
              <a:t>The key artists in these slides will ensure that pupils can see high-quality </a:t>
            </a:r>
            <a:r>
              <a:rPr lang="en-GB" sz="900" b="1">
                <a:solidFill>
                  <a:srgbClr val="565656"/>
                </a:solidFill>
                <a:latin typeface="Roboto" panose="02000000000000000000" pitchFamily="2" charset="0"/>
                <a:ea typeface="Roboto" panose="02000000000000000000" pitchFamily="2" charset="0"/>
              </a:rPr>
              <a:t>examples of practical knowledge</a:t>
            </a:r>
            <a:r>
              <a:rPr lang="en-GB" sz="900">
                <a:solidFill>
                  <a:srgbClr val="565656"/>
                </a:solidFill>
                <a:latin typeface="Roboto" panose="02000000000000000000" pitchFamily="2" charset="0"/>
                <a:ea typeface="Roboto" panose="02000000000000000000" pitchFamily="2" charset="0"/>
              </a:rPr>
              <a:t>, as well as be exposed to artists who have made </a:t>
            </a:r>
            <a:r>
              <a:rPr lang="en-GB" sz="900" b="1">
                <a:solidFill>
                  <a:srgbClr val="565656"/>
                </a:solidFill>
                <a:latin typeface="Roboto" panose="02000000000000000000" pitchFamily="2" charset="0"/>
                <a:ea typeface="Roboto" panose="02000000000000000000" pitchFamily="2" charset="0"/>
              </a:rPr>
              <a:t>great contributions to global art</a:t>
            </a:r>
            <a:r>
              <a:rPr lang="en-GB" sz="900">
                <a:solidFill>
                  <a:srgbClr val="565656"/>
                </a:solidFill>
                <a:latin typeface="Roboto" panose="02000000000000000000" pitchFamily="2" charset="0"/>
                <a:ea typeface="Roboto" panose="02000000000000000000" pitchFamily="2" charset="0"/>
              </a:rPr>
              <a:t>, building their cultural capital. Many of the artists also allow </a:t>
            </a:r>
            <a:r>
              <a:rPr lang="en-GB" sz="900" b="1">
                <a:solidFill>
                  <a:srgbClr val="565656"/>
                </a:solidFill>
                <a:latin typeface="Roboto" panose="02000000000000000000" pitchFamily="2" charset="0"/>
                <a:ea typeface="Roboto" panose="02000000000000000000" pitchFamily="2" charset="0"/>
              </a:rPr>
              <a:t>all pupils to see themselves reflected positively </a:t>
            </a:r>
            <a:r>
              <a:rPr lang="en-GB" sz="900">
                <a:solidFill>
                  <a:srgbClr val="565656"/>
                </a:solidFill>
                <a:latin typeface="Roboto" panose="02000000000000000000" pitchFamily="2" charset="0"/>
                <a:ea typeface="Roboto" panose="02000000000000000000" pitchFamily="2" charset="0"/>
              </a:rPr>
              <a:t>in the curriculum. However, much of art history has been dominated by white men. Therefore, to ensure a diverse and inclusive curriculum, we have also included ‘hinterland’ artists – shown in </a:t>
            </a:r>
            <a:r>
              <a:rPr lang="en-GB" sz="900" b="1">
                <a:solidFill>
                  <a:srgbClr val="565656"/>
                </a:solidFill>
                <a:latin typeface="Roboto" panose="02000000000000000000" pitchFamily="2" charset="0"/>
                <a:ea typeface="Roboto" panose="02000000000000000000" pitchFamily="2" charset="0"/>
              </a:rPr>
              <a:t>grey</a:t>
            </a:r>
            <a:r>
              <a:rPr lang="en-GB" sz="900">
                <a:solidFill>
                  <a:srgbClr val="565656"/>
                </a:solidFill>
                <a:latin typeface="Roboto" panose="02000000000000000000" pitchFamily="2" charset="0"/>
                <a:ea typeface="Roboto" panose="02000000000000000000" pitchFamily="2" charset="0"/>
              </a:rPr>
              <a:t>. Their work may be less mainstream or prominent from art history perspective, but their inclusion in the curriculum ensures that all pupils have positive role models within the field of art.</a:t>
            </a:r>
          </a:p>
        </p:txBody>
      </p:sp>
      <p:sp>
        <p:nvSpPr>
          <p:cNvPr id="32" name="TextBox 31">
            <a:extLst>
              <a:ext uri="{FF2B5EF4-FFF2-40B4-BE49-F238E27FC236}">
                <a16:creationId xmlns:a16="http://schemas.microsoft.com/office/drawing/2014/main" id="{DC61FD08-C2C1-D4AD-566D-FBB91D27A763}"/>
              </a:ext>
            </a:extLst>
          </p:cNvPr>
          <p:cNvSpPr txBox="1"/>
          <p:nvPr/>
        </p:nvSpPr>
        <p:spPr>
          <a:xfrm>
            <a:off x="1347421" y="1990047"/>
            <a:ext cx="13032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Leonardo Da Vinci</a:t>
            </a:r>
          </a:p>
          <a:p>
            <a:pPr algn="ctr"/>
            <a:r>
              <a:rPr lang="en-US" sz="1000">
                <a:solidFill>
                  <a:srgbClr val="C35993"/>
                </a:solidFill>
                <a:latin typeface="ABeeZee" panose="02000000000000000000" pitchFamily="2" charset="0"/>
              </a:rPr>
              <a:t>1452-1519</a:t>
            </a:r>
            <a:endParaRPr lang="en-GB" sz="1000">
              <a:solidFill>
                <a:srgbClr val="C35993"/>
              </a:solidFill>
              <a:latin typeface="ABeeZee" panose="02000000000000000000" pitchFamily="2" charset="0"/>
            </a:endParaRPr>
          </a:p>
        </p:txBody>
      </p:sp>
      <p:sp>
        <p:nvSpPr>
          <p:cNvPr id="38" name="TextBox 37">
            <a:extLst>
              <a:ext uri="{FF2B5EF4-FFF2-40B4-BE49-F238E27FC236}">
                <a16:creationId xmlns:a16="http://schemas.microsoft.com/office/drawing/2014/main" id="{89C7D0BF-CEB1-6976-42FC-588129B448D0}"/>
              </a:ext>
            </a:extLst>
          </p:cNvPr>
          <p:cNvSpPr txBox="1"/>
          <p:nvPr/>
        </p:nvSpPr>
        <p:spPr>
          <a:xfrm>
            <a:off x="5270473" y="1990047"/>
            <a:ext cx="13032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Paul Klee</a:t>
            </a:r>
          </a:p>
          <a:p>
            <a:pPr algn="ctr"/>
            <a:r>
              <a:rPr lang="en-US" sz="1000">
                <a:solidFill>
                  <a:srgbClr val="C35993"/>
                </a:solidFill>
                <a:latin typeface="ABeeZee" panose="02000000000000000000" pitchFamily="2" charset="0"/>
              </a:rPr>
              <a:t>1879-1940</a:t>
            </a:r>
            <a:endParaRPr lang="en-GB" sz="1000">
              <a:solidFill>
                <a:srgbClr val="C35993"/>
              </a:solidFill>
              <a:latin typeface="ABeeZee" panose="02000000000000000000" pitchFamily="2" charset="0"/>
            </a:endParaRPr>
          </a:p>
        </p:txBody>
      </p:sp>
      <p:sp>
        <p:nvSpPr>
          <p:cNvPr id="40" name="TextBox 39">
            <a:extLst>
              <a:ext uri="{FF2B5EF4-FFF2-40B4-BE49-F238E27FC236}">
                <a16:creationId xmlns:a16="http://schemas.microsoft.com/office/drawing/2014/main" id="{6B4F74A0-AA4D-9B29-7B57-5033FBB92A37}"/>
              </a:ext>
            </a:extLst>
          </p:cNvPr>
          <p:cNvSpPr txBox="1"/>
          <p:nvPr/>
        </p:nvSpPr>
        <p:spPr>
          <a:xfrm>
            <a:off x="6578157" y="1990047"/>
            <a:ext cx="13032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Piet Mondrian</a:t>
            </a:r>
          </a:p>
          <a:p>
            <a:pPr algn="ctr"/>
            <a:r>
              <a:rPr lang="en-US" sz="1000">
                <a:solidFill>
                  <a:srgbClr val="C35993"/>
                </a:solidFill>
                <a:latin typeface="ABeeZee" panose="02000000000000000000" pitchFamily="2" charset="0"/>
              </a:rPr>
              <a:t>1872-1944</a:t>
            </a:r>
            <a:endParaRPr lang="en-GB" sz="1000">
              <a:solidFill>
                <a:srgbClr val="C35993"/>
              </a:solidFill>
              <a:latin typeface="ABeeZee" panose="02000000000000000000" pitchFamily="2" charset="0"/>
            </a:endParaRPr>
          </a:p>
        </p:txBody>
      </p:sp>
      <p:sp>
        <p:nvSpPr>
          <p:cNvPr id="42" name="TextBox 41">
            <a:extLst>
              <a:ext uri="{FF2B5EF4-FFF2-40B4-BE49-F238E27FC236}">
                <a16:creationId xmlns:a16="http://schemas.microsoft.com/office/drawing/2014/main" id="{815FDD2A-B657-2C42-0259-0B697E95949F}"/>
              </a:ext>
            </a:extLst>
          </p:cNvPr>
          <p:cNvSpPr txBox="1"/>
          <p:nvPr/>
        </p:nvSpPr>
        <p:spPr>
          <a:xfrm>
            <a:off x="7885841" y="1990047"/>
            <a:ext cx="13032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Charles McGee</a:t>
            </a:r>
          </a:p>
          <a:p>
            <a:pPr algn="ctr"/>
            <a:r>
              <a:rPr lang="en-US" sz="1000">
                <a:solidFill>
                  <a:srgbClr val="C35993"/>
                </a:solidFill>
                <a:latin typeface="ABeeZee" panose="02000000000000000000" pitchFamily="2" charset="0"/>
              </a:rPr>
              <a:t>1924-2021</a:t>
            </a:r>
            <a:endParaRPr lang="en-GB" sz="1000">
              <a:solidFill>
                <a:srgbClr val="C35993"/>
              </a:solidFill>
              <a:latin typeface="ABeeZee" panose="02000000000000000000" pitchFamily="2" charset="0"/>
            </a:endParaRPr>
          </a:p>
        </p:txBody>
      </p:sp>
      <p:sp>
        <p:nvSpPr>
          <p:cNvPr id="46" name="TextBox 45">
            <a:extLst>
              <a:ext uri="{FF2B5EF4-FFF2-40B4-BE49-F238E27FC236}">
                <a16:creationId xmlns:a16="http://schemas.microsoft.com/office/drawing/2014/main" id="{E38AC0A6-B7B9-766E-775A-43083E3E3B7A}"/>
              </a:ext>
            </a:extLst>
          </p:cNvPr>
          <p:cNvSpPr txBox="1"/>
          <p:nvPr/>
        </p:nvSpPr>
        <p:spPr>
          <a:xfrm>
            <a:off x="3962789" y="1990047"/>
            <a:ext cx="13032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Wassily Kandinsky</a:t>
            </a:r>
          </a:p>
          <a:p>
            <a:pPr algn="ctr"/>
            <a:r>
              <a:rPr lang="en-US" sz="1000">
                <a:solidFill>
                  <a:srgbClr val="C35993"/>
                </a:solidFill>
                <a:latin typeface="ABeeZee" panose="02000000000000000000" pitchFamily="2" charset="0"/>
              </a:rPr>
              <a:t>1866-1944</a:t>
            </a:r>
            <a:endParaRPr lang="en-GB" sz="1000">
              <a:solidFill>
                <a:srgbClr val="C35993"/>
              </a:solidFill>
              <a:latin typeface="ABeeZee" panose="02000000000000000000" pitchFamily="2" charset="0"/>
            </a:endParaRPr>
          </a:p>
        </p:txBody>
      </p:sp>
      <p:sp>
        <p:nvSpPr>
          <p:cNvPr id="3" name="TextBox 2">
            <a:extLst>
              <a:ext uri="{FF2B5EF4-FFF2-40B4-BE49-F238E27FC236}">
                <a16:creationId xmlns:a16="http://schemas.microsoft.com/office/drawing/2014/main" id="{1BD6A49D-CDD5-0540-09CA-5C8E933FB0C4}"/>
              </a:ext>
            </a:extLst>
          </p:cNvPr>
          <p:cNvSpPr txBox="1"/>
          <p:nvPr/>
        </p:nvSpPr>
        <p:spPr>
          <a:xfrm>
            <a:off x="2655105" y="1990047"/>
            <a:ext cx="13032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Claude Monet</a:t>
            </a:r>
          </a:p>
          <a:p>
            <a:pPr algn="ctr"/>
            <a:r>
              <a:rPr lang="en-US" sz="1000">
                <a:solidFill>
                  <a:srgbClr val="C35993"/>
                </a:solidFill>
                <a:latin typeface="ABeeZee" panose="02000000000000000000" pitchFamily="2" charset="0"/>
              </a:rPr>
              <a:t>1840-1926</a:t>
            </a:r>
            <a:endParaRPr lang="en-GB" sz="1000">
              <a:solidFill>
                <a:srgbClr val="C35993"/>
              </a:solidFill>
              <a:latin typeface="ABeeZee" panose="02000000000000000000" pitchFamily="2" charset="0"/>
            </a:endParaRPr>
          </a:p>
        </p:txBody>
      </p:sp>
      <p:sp>
        <p:nvSpPr>
          <p:cNvPr id="9" name="TextBox 8">
            <a:extLst>
              <a:ext uri="{FF2B5EF4-FFF2-40B4-BE49-F238E27FC236}">
                <a16:creationId xmlns:a16="http://schemas.microsoft.com/office/drawing/2014/main" id="{B024A070-4612-F5A1-4E63-006DCF6CC8E6}"/>
              </a:ext>
            </a:extLst>
          </p:cNvPr>
          <p:cNvSpPr txBox="1"/>
          <p:nvPr/>
        </p:nvSpPr>
        <p:spPr>
          <a:xfrm>
            <a:off x="1683437" y="6195799"/>
            <a:ext cx="3986523" cy="307777"/>
          </a:xfrm>
          <a:prstGeom prst="rect">
            <a:avLst/>
          </a:prstGeom>
          <a:noFill/>
        </p:spPr>
        <p:txBody>
          <a:bodyPr wrap="square">
            <a:spAutoFit/>
          </a:bodyPr>
          <a:lstStyle/>
          <a:p>
            <a:pPr defTabSz="457200"/>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Da Vinci - </a:t>
            </a:r>
            <a:r>
              <a:rPr lang="en-GB" sz="700" err="1">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Luciaroblego</a:t>
            </a:r>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 </a:t>
            </a:r>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hlinkClick r:id="rId3"/>
              </a:rPr>
              <a:t>CC BY-SA 4.0</a:t>
            </a:r>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 via Wikimedia Commons</a:t>
            </a:r>
          </a:p>
          <a:p>
            <a:pPr defTabSz="457200"/>
            <a:r>
              <a:rPr lang="en-US"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McGee - </a:t>
            </a:r>
            <a:r>
              <a:rPr lang="en-US" sz="700" err="1">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Wmjuntunen</a:t>
            </a:r>
            <a:r>
              <a:rPr lang="en-US"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 (talk) (Uploads), </a:t>
            </a:r>
            <a:r>
              <a:rPr lang="en-US"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hlinkClick r:id="rId4"/>
              </a:rPr>
              <a:t>CC BY-SA 3.0</a:t>
            </a:r>
            <a:r>
              <a:rPr lang="en-US"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 via Wikimedia Commons</a:t>
            </a:r>
            <a:endPar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endParaRPr>
          </a:p>
        </p:txBody>
      </p:sp>
      <p:pic>
        <p:nvPicPr>
          <p:cNvPr id="1026" name="Picture 2">
            <a:extLst>
              <a:ext uri="{FF2B5EF4-FFF2-40B4-BE49-F238E27FC236}">
                <a16:creationId xmlns:a16="http://schemas.microsoft.com/office/drawing/2014/main" id="{C44AD157-363E-FA03-D399-2A9444C998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365" y="2446846"/>
            <a:ext cx="1169312" cy="12686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Painter Artist Claude Monet - Free photo on Pixabay - Pixabay">
            <a:extLst>
              <a:ext uri="{FF2B5EF4-FFF2-40B4-BE49-F238E27FC236}">
                <a16:creationId xmlns:a16="http://schemas.microsoft.com/office/drawing/2014/main" id="{22EBEF74-0456-E15B-94D4-E5243EB29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485" y="2450952"/>
            <a:ext cx="948440" cy="126458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Wassily Kandinsky 1922 by Hugo Erfurth - PICRYL - Public Domain Media  Search Engine Public Domain Search">
            <a:extLst>
              <a:ext uri="{FF2B5EF4-FFF2-40B4-BE49-F238E27FC236}">
                <a16:creationId xmlns:a16="http://schemas.microsoft.com/office/drawing/2014/main" id="{ADE2662D-E975-73DF-D400-31E96FD097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0155" y="2446846"/>
            <a:ext cx="979273" cy="126869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Paul Klee 1911 - Public domain portrait painting - PICRYL - Public Domain  Media Search Engine Public Domain Search">
            <a:extLst>
              <a:ext uri="{FF2B5EF4-FFF2-40B4-BE49-F238E27FC236}">
                <a16:creationId xmlns:a16="http://schemas.microsoft.com/office/drawing/2014/main" id="{4C122447-E792-811A-09B1-CCE2558651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5108" y="2450954"/>
            <a:ext cx="915068" cy="126458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B135EE1-6C3A-9A68-BB5D-6133DA386C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857" y="2450954"/>
            <a:ext cx="945800" cy="126458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4624BEB-ED2C-DCCF-78B0-6A6003DBA0A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8528" t="1865" r="1827"/>
          <a:stretch/>
        </p:blipFill>
        <p:spPr bwMode="auto">
          <a:xfrm>
            <a:off x="8023380" y="2446846"/>
            <a:ext cx="1028123" cy="126869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2F63E0-B1C5-7138-7C94-7B6ABF148E03}"/>
              </a:ext>
            </a:extLst>
          </p:cNvPr>
          <p:cNvSpPr txBox="1"/>
          <p:nvPr/>
        </p:nvSpPr>
        <p:spPr>
          <a:xfrm>
            <a:off x="9193525" y="1990047"/>
            <a:ext cx="1303200" cy="400110"/>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(Frances Hatch)</a:t>
            </a:r>
          </a:p>
          <a:p>
            <a:pPr algn="ctr"/>
            <a:endParaRPr lang="en-US" sz="1000">
              <a:solidFill>
                <a:srgbClr val="FFFFFF">
                  <a:lumMod val="50000"/>
                </a:srgbClr>
              </a:solidFill>
              <a:latin typeface="ABeeZee" panose="02000000000000000000" pitchFamily="2" charset="0"/>
            </a:endParaRPr>
          </a:p>
        </p:txBody>
      </p:sp>
      <p:sp>
        <p:nvSpPr>
          <p:cNvPr id="11" name="Freeform: Shape 10">
            <a:extLst>
              <a:ext uri="{FF2B5EF4-FFF2-40B4-BE49-F238E27FC236}">
                <a16:creationId xmlns:a16="http://schemas.microsoft.com/office/drawing/2014/main" id="{BF25B5C2-CB48-5747-C1CA-74160407767D}"/>
              </a:ext>
            </a:extLst>
          </p:cNvPr>
          <p:cNvSpPr/>
          <p:nvPr/>
        </p:nvSpPr>
        <p:spPr>
          <a:xfrm>
            <a:off x="1143000" y="3868392"/>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defTabSz="457200"/>
            <a:r>
              <a:rPr lang="en-US" b="1">
                <a:solidFill>
                  <a:srgbClr val="FFFFFF"/>
                </a:solidFill>
                <a:latin typeface="ABeeZee" panose="02000000000000000000" pitchFamily="2" charset="0"/>
                <a:ea typeface="Roboto Slab" pitchFamily="2" charset="0"/>
              </a:rPr>
              <a:t>Year 2</a:t>
            </a:r>
            <a:endParaRPr lang="en-GB" sz="2000" b="1">
              <a:solidFill>
                <a:srgbClr val="FFFFFF"/>
              </a:solidFill>
              <a:latin typeface="ABeeZee" panose="02000000000000000000" pitchFamily="2" charset="0"/>
              <a:ea typeface="Roboto Slab" pitchFamily="2" charset="0"/>
            </a:endParaRPr>
          </a:p>
        </p:txBody>
      </p:sp>
      <p:sp>
        <p:nvSpPr>
          <p:cNvPr id="12" name="TextBox 11">
            <a:extLst>
              <a:ext uri="{FF2B5EF4-FFF2-40B4-BE49-F238E27FC236}">
                <a16:creationId xmlns:a16="http://schemas.microsoft.com/office/drawing/2014/main" id="{2ED8659E-DED6-4B83-F65D-2F634D175DB3}"/>
              </a:ext>
            </a:extLst>
          </p:cNvPr>
          <p:cNvSpPr txBox="1"/>
          <p:nvPr/>
        </p:nvSpPr>
        <p:spPr>
          <a:xfrm>
            <a:off x="1230928" y="4371229"/>
            <a:ext cx="1536186"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Katsushika Hokusai</a:t>
            </a:r>
          </a:p>
          <a:p>
            <a:pPr algn="ctr"/>
            <a:r>
              <a:rPr lang="en-US" sz="1000">
                <a:solidFill>
                  <a:srgbClr val="C35993"/>
                </a:solidFill>
                <a:latin typeface="ABeeZee" panose="02000000000000000000" pitchFamily="2" charset="0"/>
              </a:rPr>
              <a:t>1750-1849</a:t>
            </a:r>
          </a:p>
        </p:txBody>
      </p:sp>
      <p:sp>
        <p:nvSpPr>
          <p:cNvPr id="13" name="TextBox 12">
            <a:extLst>
              <a:ext uri="{FF2B5EF4-FFF2-40B4-BE49-F238E27FC236}">
                <a16:creationId xmlns:a16="http://schemas.microsoft.com/office/drawing/2014/main" id="{79BAFCBE-8ECC-5902-23C2-0DF70C5A8A8B}"/>
              </a:ext>
            </a:extLst>
          </p:cNvPr>
          <p:cNvSpPr txBox="1"/>
          <p:nvPr/>
        </p:nvSpPr>
        <p:spPr>
          <a:xfrm>
            <a:off x="2547655" y="4371229"/>
            <a:ext cx="1536186"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Claude Monet</a:t>
            </a:r>
          </a:p>
          <a:p>
            <a:pPr algn="ctr"/>
            <a:r>
              <a:rPr lang="en-US" sz="1000">
                <a:solidFill>
                  <a:srgbClr val="C35993"/>
                </a:solidFill>
                <a:latin typeface="ABeeZee" panose="02000000000000000000" pitchFamily="2" charset="0"/>
              </a:rPr>
              <a:t>1840-1926</a:t>
            </a:r>
            <a:endParaRPr lang="en-GB" sz="1000">
              <a:solidFill>
                <a:srgbClr val="C35993"/>
              </a:solidFill>
              <a:latin typeface="ABeeZee" panose="02000000000000000000" pitchFamily="2" charset="0"/>
            </a:endParaRPr>
          </a:p>
        </p:txBody>
      </p:sp>
      <p:sp>
        <p:nvSpPr>
          <p:cNvPr id="14" name="TextBox 13">
            <a:extLst>
              <a:ext uri="{FF2B5EF4-FFF2-40B4-BE49-F238E27FC236}">
                <a16:creationId xmlns:a16="http://schemas.microsoft.com/office/drawing/2014/main" id="{1D65B3EA-4602-EEC2-53D9-CA66A7D2CCDC}"/>
              </a:ext>
            </a:extLst>
          </p:cNvPr>
          <p:cNvSpPr txBox="1"/>
          <p:nvPr/>
        </p:nvSpPr>
        <p:spPr>
          <a:xfrm>
            <a:off x="3835833" y="4383421"/>
            <a:ext cx="1567048" cy="52322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Pablo Picasso</a:t>
            </a:r>
          </a:p>
          <a:p>
            <a:pPr algn="ctr"/>
            <a:r>
              <a:rPr lang="en-US" sz="1000">
                <a:solidFill>
                  <a:srgbClr val="C35993"/>
                </a:solidFill>
                <a:latin typeface="ABeeZee" panose="02000000000000000000" pitchFamily="2" charset="0"/>
              </a:rPr>
              <a:t>1881-1973</a:t>
            </a:r>
          </a:p>
          <a:p>
            <a:pPr algn="ctr"/>
            <a:endParaRPr lang="en-US" sz="800">
              <a:solidFill>
                <a:srgbClr val="565656"/>
              </a:solidFill>
              <a:latin typeface="ABeeZee" panose="02000000000000000000" pitchFamily="2" charset="0"/>
            </a:endParaRPr>
          </a:p>
        </p:txBody>
      </p:sp>
      <p:sp>
        <p:nvSpPr>
          <p:cNvPr id="15" name="TextBox 14">
            <a:extLst>
              <a:ext uri="{FF2B5EF4-FFF2-40B4-BE49-F238E27FC236}">
                <a16:creationId xmlns:a16="http://schemas.microsoft.com/office/drawing/2014/main" id="{C3AB763C-D5F0-F83D-ABF3-4C0480E15391}"/>
              </a:ext>
            </a:extLst>
          </p:cNvPr>
          <p:cNvSpPr txBox="1"/>
          <p:nvPr/>
        </p:nvSpPr>
        <p:spPr>
          <a:xfrm>
            <a:off x="5154873" y="4371229"/>
            <a:ext cx="1567048" cy="400110"/>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(Boyle Family)</a:t>
            </a:r>
          </a:p>
          <a:p>
            <a:pPr algn="ctr"/>
            <a:r>
              <a:rPr lang="en-US" sz="1000">
                <a:solidFill>
                  <a:srgbClr val="C35993"/>
                </a:solidFill>
                <a:latin typeface="ABeeZee" panose="02000000000000000000" pitchFamily="2" charset="0"/>
              </a:rPr>
              <a:t>Active c.1960-</a:t>
            </a:r>
            <a:endParaRPr lang="en-GB" sz="1000">
              <a:solidFill>
                <a:srgbClr val="C35993"/>
              </a:solidFill>
              <a:latin typeface="ABeeZee" panose="02000000000000000000" pitchFamily="2" charset="0"/>
            </a:endParaRPr>
          </a:p>
        </p:txBody>
      </p:sp>
      <p:sp>
        <p:nvSpPr>
          <p:cNvPr id="16" name="TextBox 15">
            <a:extLst>
              <a:ext uri="{FF2B5EF4-FFF2-40B4-BE49-F238E27FC236}">
                <a16:creationId xmlns:a16="http://schemas.microsoft.com/office/drawing/2014/main" id="{91D62528-E351-4891-AA1A-C5F41FC42A8B}"/>
              </a:ext>
            </a:extLst>
          </p:cNvPr>
          <p:cNvSpPr txBox="1"/>
          <p:nvPr/>
        </p:nvSpPr>
        <p:spPr>
          <a:xfrm>
            <a:off x="6470128" y="4371229"/>
            <a:ext cx="1567047"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Zaha Hadid</a:t>
            </a:r>
          </a:p>
          <a:p>
            <a:pPr algn="ctr"/>
            <a:r>
              <a:rPr lang="en-US" sz="1000">
                <a:solidFill>
                  <a:srgbClr val="C35993"/>
                </a:solidFill>
                <a:latin typeface="ABeeZee" panose="02000000000000000000" pitchFamily="2" charset="0"/>
              </a:rPr>
              <a:t>1950-2016</a:t>
            </a:r>
            <a:endParaRPr lang="en-GB" sz="1000">
              <a:solidFill>
                <a:srgbClr val="C35993"/>
              </a:solidFill>
              <a:latin typeface="ABeeZee" panose="02000000000000000000" pitchFamily="2" charset="0"/>
            </a:endParaRPr>
          </a:p>
        </p:txBody>
      </p:sp>
      <p:pic>
        <p:nvPicPr>
          <p:cNvPr id="17" name="Picture 16">
            <a:extLst>
              <a:ext uri="{FF2B5EF4-FFF2-40B4-BE49-F238E27FC236}">
                <a16:creationId xmlns:a16="http://schemas.microsoft.com/office/drawing/2014/main" id="{2EE97D74-C6D4-86B6-E55E-A2655CE7C7D6}"/>
              </a:ext>
            </a:extLst>
          </p:cNvPr>
          <p:cNvPicPr>
            <a:picLocks noChangeAspect="1"/>
          </p:cNvPicPr>
          <p:nvPr/>
        </p:nvPicPr>
        <p:blipFill>
          <a:blip r:embed="rId11"/>
          <a:stretch>
            <a:fillRect/>
          </a:stretch>
        </p:blipFill>
        <p:spPr>
          <a:xfrm>
            <a:off x="6600367" y="4867787"/>
            <a:ext cx="1306566" cy="1279060"/>
          </a:xfrm>
          <a:prstGeom prst="rect">
            <a:avLst/>
          </a:prstGeom>
          <a:ln w="12700">
            <a:solidFill>
              <a:schemeClr val="bg1"/>
            </a:solidFill>
          </a:ln>
        </p:spPr>
      </p:pic>
      <p:pic>
        <p:nvPicPr>
          <p:cNvPr id="21" name="Picture 28">
            <a:extLst>
              <a:ext uri="{FF2B5EF4-FFF2-40B4-BE49-F238E27FC236}">
                <a16:creationId xmlns:a16="http://schemas.microsoft.com/office/drawing/2014/main" id="{105FAAF4-6836-E76F-7397-EB35D7679DB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4499" y="4867788"/>
            <a:ext cx="889308" cy="1264585"/>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22" name="Picture 30" descr="10 Fascinating Facts That Will Surprise You About Picasso">
            <a:extLst>
              <a:ext uri="{FF2B5EF4-FFF2-40B4-BE49-F238E27FC236}">
                <a16:creationId xmlns:a16="http://schemas.microsoft.com/office/drawing/2014/main" id="{2DD71348-71A1-F8EB-371C-B9B5D9BDF77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50967" y="4867787"/>
            <a:ext cx="1080443" cy="1270764"/>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E3346AB-B139-B2D1-1D77-9B912D70D261}"/>
              </a:ext>
            </a:extLst>
          </p:cNvPr>
          <p:cNvSpPr txBox="1"/>
          <p:nvPr/>
        </p:nvSpPr>
        <p:spPr>
          <a:xfrm>
            <a:off x="7792953" y="4371229"/>
            <a:ext cx="1567047"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David Hockney</a:t>
            </a:r>
          </a:p>
          <a:p>
            <a:pPr algn="ctr"/>
            <a:r>
              <a:rPr lang="en-US" sz="1000">
                <a:solidFill>
                  <a:srgbClr val="C35993"/>
                </a:solidFill>
                <a:latin typeface="ABeeZee" panose="02000000000000000000" pitchFamily="2" charset="0"/>
              </a:rPr>
              <a:t>1937-</a:t>
            </a:r>
            <a:endParaRPr lang="en-GB" sz="1000">
              <a:solidFill>
                <a:srgbClr val="C35993"/>
              </a:solidFill>
              <a:latin typeface="ABeeZee" panose="02000000000000000000" pitchFamily="2" charset="0"/>
            </a:endParaRPr>
          </a:p>
        </p:txBody>
      </p:sp>
      <p:sp>
        <p:nvSpPr>
          <p:cNvPr id="25" name="TextBox 24">
            <a:extLst>
              <a:ext uri="{FF2B5EF4-FFF2-40B4-BE49-F238E27FC236}">
                <a16:creationId xmlns:a16="http://schemas.microsoft.com/office/drawing/2014/main" id="{B5102A0D-455B-FFA1-A613-A7DFA8095613}"/>
              </a:ext>
            </a:extLst>
          </p:cNvPr>
          <p:cNvSpPr txBox="1"/>
          <p:nvPr/>
        </p:nvSpPr>
        <p:spPr>
          <a:xfrm>
            <a:off x="9061602" y="4371230"/>
            <a:ext cx="1567047" cy="246221"/>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(Emily Haworth-Booth)</a:t>
            </a:r>
          </a:p>
        </p:txBody>
      </p:sp>
      <p:pic>
        <p:nvPicPr>
          <p:cNvPr id="26" name="Picture 4" descr="Painter Artist Claude Monet - Free photo on Pixabay - Pixabay">
            <a:extLst>
              <a:ext uri="{FF2B5EF4-FFF2-40B4-BE49-F238E27FC236}">
                <a16:creationId xmlns:a16="http://schemas.microsoft.com/office/drawing/2014/main" id="{EECB2EF5-A89F-72FB-D615-EBFEDAFF2A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1528" y="4869653"/>
            <a:ext cx="948440" cy="126458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6E406B7-EBF0-20CB-D5EF-AFE5BDC8A747}"/>
              </a:ext>
            </a:extLst>
          </p:cNvPr>
          <p:cNvSpPr txBox="1"/>
          <p:nvPr/>
        </p:nvSpPr>
        <p:spPr>
          <a:xfrm>
            <a:off x="6618103" y="6217254"/>
            <a:ext cx="3986523" cy="200055"/>
          </a:xfrm>
          <a:prstGeom prst="rect">
            <a:avLst/>
          </a:prstGeom>
          <a:noFill/>
        </p:spPr>
        <p:txBody>
          <a:bodyPr wrap="square">
            <a:spAutoFit/>
          </a:bodyPr>
          <a:lstStyle/>
          <a:p>
            <a:pPr defTabSz="457200"/>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Hockney - </a:t>
            </a:r>
            <a:r>
              <a:rPr lang="en-GB" sz="700" err="1">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Connaissance</a:t>
            </a:r>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 des Arts, </a:t>
            </a:r>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hlinkClick r:id="rId14"/>
              </a:rPr>
              <a:t>CC BY 3.0</a:t>
            </a:r>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 via Wikimedia Commons</a:t>
            </a:r>
          </a:p>
        </p:txBody>
      </p:sp>
      <p:pic>
        <p:nvPicPr>
          <p:cNvPr id="1040" name="Picture 16">
            <a:extLst>
              <a:ext uri="{FF2B5EF4-FFF2-40B4-BE49-F238E27FC236}">
                <a16:creationId xmlns:a16="http://schemas.microsoft.com/office/drawing/2014/main" id="{D4450AF9-EB3A-7315-F9E6-ACC8B5A0E39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4777" r="20085"/>
          <a:stretch/>
        </p:blipFill>
        <p:spPr bwMode="auto">
          <a:xfrm>
            <a:off x="8043697" y="4869654"/>
            <a:ext cx="1065556" cy="126271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 name="Picture 3" descr="A screenshot of a computer&#10;&#10;Description automatically generated">
            <a:extLst>
              <a:ext uri="{FF2B5EF4-FFF2-40B4-BE49-F238E27FC236}">
                <a16:creationId xmlns:a16="http://schemas.microsoft.com/office/drawing/2014/main" id="{6620EC77-FB0E-E6C1-B9F4-63EE716814E2}"/>
              </a:ext>
            </a:extLst>
          </p:cNvPr>
          <p:cNvPicPr>
            <a:picLocks noChangeAspect="1"/>
          </p:cNvPicPr>
          <p:nvPr/>
        </p:nvPicPr>
        <p:blipFill rotWithShape="1">
          <a:blip r:embed="rId16"/>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027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1346202" y="234235"/>
            <a:ext cx="8056879" cy="458089"/>
          </a:xfrm>
        </p:spPr>
        <p:txBody>
          <a:bodyPr/>
          <a:lstStyle/>
          <a:p>
            <a:r>
              <a:rPr lang="en-US" sz="2800"/>
              <a:t>Artists in the Art &amp; Design Curriculum</a:t>
            </a:r>
            <a:endParaRPr lang="en-GB" sz="2800"/>
          </a:p>
        </p:txBody>
      </p:sp>
      <p:sp>
        <p:nvSpPr>
          <p:cNvPr id="32" name="TextBox 31">
            <a:extLst>
              <a:ext uri="{FF2B5EF4-FFF2-40B4-BE49-F238E27FC236}">
                <a16:creationId xmlns:a16="http://schemas.microsoft.com/office/drawing/2014/main" id="{DC61FD08-C2C1-D4AD-566D-FBB91D27A763}"/>
              </a:ext>
            </a:extLst>
          </p:cNvPr>
          <p:cNvSpPr txBox="1"/>
          <p:nvPr/>
        </p:nvSpPr>
        <p:spPr>
          <a:xfrm>
            <a:off x="1219133" y="1990047"/>
            <a:ext cx="15372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Lascaux Cave Art</a:t>
            </a:r>
          </a:p>
          <a:p>
            <a:pPr algn="ctr"/>
            <a:r>
              <a:rPr lang="en-US" sz="1000">
                <a:solidFill>
                  <a:srgbClr val="C35993"/>
                </a:solidFill>
                <a:latin typeface="ABeeZee" panose="02000000000000000000" pitchFamily="2" charset="0"/>
              </a:rPr>
              <a:t>17 000 – 15 000 BC</a:t>
            </a:r>
          </a:p>
        </p:txBody>
      </p:sp>
      <p:sp>
        <p:nvSpPr>
          <p:cNvPr id="38" name="TextBox 37">
            <a:extLst>
              <a:ext uri="{FF2B5EF4-FFF2-40B4-BE49-F238E27FC236}">
                <a16:creationId xmlns:a16="http://schemas.microsoft.com/office/drawing/2014/main" id="{89C7D0BF-CEB1-6976-42FC-588129B448D0}"/>
              </a:ext>
            </a:extLst>
          </p:cNvPr>
          <p:cNvSpPr txBox="1"/>
          <p:nvPr/>
        </p:nvSpPr>
        <p:spPr>
          <a:xfrm>
            <a:off x="2352117" y="1990047"/>
            <a:ext cx="15372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Raphael</a:t>
            </a:r>
          </a:p>
          <a:p>
            <a:pPr algn="ctr"/>
            <a:r>
              <a:rPr lang="en-US" sz="1000">
                <a:solidFill>
                  <a:srgbClr val="C35993"/>
                </a:solidFill>
                <a:latin typeface="ABeeZee" panose="02000000000000000000" pitchFamily="2" charset="0"/>
              </a:rPr>
              <a:t>1483-1520</a:t>
            </a:r>
            <a:endParaRPr lang="en-GB" sz="1000">
              <a:solidFill>
                <a:srgbClr val="C35993"/>
              </a:solidFill>
              <a:latin typeface="ABeeZee" panose="02000000000000000000" pitchFamily="2" charset="0"/>
            </a:endParaRPr>
          </a:p>
        </p:txBody>
      </p:sp>
      <p:sp>
        <p:nvSpPr>
          <p:cNvPr id="40" name="TextBox 39">
            <a:extLst>
              <a:ext uri="{FF2B5EF4-FFF2-40B4-BE49-F238E27FC236}">
                <a16:creationId xmlns:a16="http://schemas.microsoft.com/office/drawing/2014/main" id="{6B4F74A0-AA4D-9B29-7B57-5033FBB92A37}"/>
              </a:ext>
            </a:extLst>
          </p:cNvPr>
          <p:cNvSpPr txBox="1"/>
          <p:nvPr/>
        </p:nvSpPr>
        <p:spPr>
          <a:xfrm>
            <a:off x="3485101" y="1990047"/>
            <a:ext cx="15372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Vincent Van Gogh</a:t>
            </a:r>
          </a:p>
          <a:p>
            <a:pPr algn="ctr"/>
            <a:r>
              <a:rPr lang="en-US" sz="1000">
                <a:solidFill>
                  <a:srgbClr val="C35993"/>
                </a:solidFill>
                <a:latin typeface="ABeeZee" panose="02000000000000000000" pitchFamily="2" charset="0"/>
              </a:rPr>
              <a:t>1833-1898</a:t>
            </a:r>
          </a:p>
        </p:txBody>
      </p:sp>
      <p:sp>
        <p:nvSpPr>
          <p:cNvPr id="46" name="TextBox 45">
            <a:extLst>
              <a:ext uri="{FF2B5EF4-FFF2-40B4-BE49-F238E27FC236}">
                <a16:creationId xmlns:a16="http://schemas.microsoft.com/office/drawing/2014/main" id="{E38AC0A6-B7B9-766E-775A-43083E3E3B7A}"/>
              </a:ext>
            </a:extLst>
          </p:cNvPr>
          <p:cNvSpPr txBox="1"/>
          <p:nvPr/>
        </p:nvSpPr>
        <p:spPr>
          <a:xfrm>
            <a:off x="5751069" y="1990047"/>
            <a:ext cx="1537200" cy="400110"/>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(Quentin Blake)</a:t>
            </a:r>
          </a:p>
          <a:p>
            <a:pPr algn="ctr"/>
            <a:r>
              <a:rPr lang="en-US" sz="1000">
                <a:solidFill>
                  <a:srgbClr val="C35993"/>
                </a:solidFill>
                <a:latin typeface="ABeeZee" panose="02000000000000000000" pitchFamily="2" charset="0"/>
              </a:rPr>
              <a:t>1932-</a:t>
            </a:r>
            <a:endParaRPr lang="en-GB" sz="1000">
              <a:solidFill>
                <a:srgbClr val="C35993"/>
              </a:solidFill>
              <a:latin typeface="ABeeZee" panose="02000000000000000000" pitchFamily="2" charset="0"/>
            </a:endParaRPr>
          </a:p>
        </p:txBody>
      </p:sp>
      <p:sp>
        <p:nvSpPr>
          <p:cNvPr id="77" name="TextBox 76">
            <a:extLst>
              <a:ext uri="{FF2B5EF4-FFF2-40B4-BE49-F238E27FC236}">
                <a16:creationId xmlns:a16="http://schemas.microsoft.com/office/drawing/2014/main" id="{9E84DDEB-3ED9-1C91-9319-76567C07855A}"/>
              </a:ext>
            </a:extLst>
          </p:cNvPr>
          <p:cNvSpPr txBox="1"/>
          <p:nvPr/>
        </p:nvSpPr>
        <p:spPr>
          <a:xfrm>
            <a:off x="6884053" y="1990047"/>
            <a:ext cx="1537200" cy="400110"/>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(Anthony Browne)</a:t>
            </a:r>
          </a:p>
          <a:p>
            <a:pPr algn="ctr"/>
            <a:r>
              <a:rPr lang="en-US" sz="1000">
                <a:solidFill>
                  <a:srgbClr val="C35993"/>
                </a:solidFill>
                <a:latin typeface="ABeeZee" panose="02000000000000000000" pitchFamily="2" charset="0"/>
              </a:rPr>
              <a:t>1946-</a:t>
            </a:r>
            <a:endParaRPr lang="en-GB" sz="1000">
              <a:solidFill>
                <a:srgbClr val="C35993"/>
              </a:solidFill>
              <a:latin typeface="ABeeZee" panose="02000000000000000000" pitchFamily="2" charset="0"/>
            </a:endParaRPr>
          </a:p>
        </p:txBody>
      </p:sp>
      <p:sp>
        <p:nvSpPr>
          <p:cNvPr id="79" name="TextBox 78">
            <a:extLst>
              <a:ext uri="{FF2B5EF4-FFF2-40B4-BE49-F238E27FC236}">
                <a16:creationId xmlns:a16="http://schemas.microsoft.com/office/drawing/2014/main" id="{AC1B7B9E-BA65-9F85-472D-49518D901B7C}"/>
              </a:ext>
            </a:extLst>
          </p:cNvPr>
          <p:cNvSpPr txBox="1"/>
          <p:nvPr/>
        </p:nvSpPr>
        <p:spPr>
          <a:xfrm>
            <a:off x="8017037" y="1990047"/>
            <a:ext cx="1537200" cy="400110"/>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(Satoshi Kitamura)</a:t>
            </a:r>
          </a:p>
          <a:p>
            <a:pPr algn="ctr"/>
            <a:r>
              <a:rPr lang="en-US" sz="1000">
                <a:solidFill>
                  <a:srgbClr val="C35993"/>
                </a:solidFill>
                <a:latin typeface="ABeeZee" panose="02000000000000000000" pitchFamily="2" charset="0"/>
              </a:rPr>
              <a:t>1937-</a:t>
            </a:r>
            <a:endParaRPr lang="en-GB" sz="1000">
              <a:solidFill>
                <a:srgbClr val="C35993"/>
              </a:solidFill>
              <a:latin typeface="ABeeZee" panose="02000000000000000000" pitchFamily="2" charset="0"/>
            </a:endParaRPr>
          </a:p>
        </p:txBody>
      </p:sp>
      <p:pic>
        <p:nvPicPr>
          <p:cNvPr id="2050" name="Picture 2" descr="Raphael, Raffaello Sanzio Da Urbino">
            <a:extLst>
              <a:ext uri="{FF2B5EF4-FFF2-40B4-BE49-F238E27FC236}">
                <a16:creationId xmlns:a16="http://schemas.microsoft.com/office/drawing/2014/main" id="{AF8ADD8D-F027-8FF8-2113-06CB11F2A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775" y="2461903"/>
            <a:ext cx="1042836" cy="1259098"/>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CEBD04E7-CD14-48F6-0B6D-C1D6EB48E4D7}"/>
              </a:ext>
            </a:extLst>
          </p:cNvPr>
          <p:cNvSpPr/>
          <p:nvPr/>
        </p:nvSpPr>
        <p:spPr>
          <a:xfrm>
            <a:off x="1143001" y="1540986"/>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defTabSz="457200"/>
            <a:r>
              <a:rPr lang="en-US" b="1">
                <a:solidFill>
                  <a:srgbClr val="FFFFFF"/>
                </a:solidFill>
                <a:latin typeface="ABeeZee" panose="02000000000000000000" pitchFamily="2" charset="0"/>
                <a:ea typeface="Roboto Slab" pitchFamily="2" charset="0"/>
              </a:rPr>
              <a:t>Year 3</a:t>
            </a:r>
            <a:endParaRPr lang="en-GB" sz="2000" b="1">
              <a:solidFill>
                <a:srgbClr val="FFFFFF"/>
              </a:solidFill>
              <a:latin typeface="ABeeZee" panose="02000000000000000000" pitchFamily="2" charset="0"/>
              <a:ea typeface="Roboto Slab" pitchFamily="2" charset="0"/>
            </a:endParaRPr>
          </a:p>
        </p:txBody>
      </p:sp>
      <p:pic>
        <p:nvPicPr>
          <p:cNvPr id="2052" name="Picture 4" descr="Selbstporträt Van Gogh - Public domain portrait painting - PICRYL - Public  Domain Media Search Engine Public Domain Search">
            <a:extLst>
              <a:ext uri="{FF2B5EF4-FFF2-40B4-BE49-F238E27FC236}">
                <a16:creationId xmlns:a16="http://schemas.microsoft.com/office/drawing/2014/main" id="{95630A21-0632-4FCF-754C-5F83887FD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815" y="2456440"/>
            <a:ext cx="1044002" cy="1259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603DAFB-77E1-4C07-6284-F975C357CF50}"/>
              </a:ext>
            </a:extLst>
          </p:cNvPr>
          <p:cNvSpPr txBox="1"/>
          <p:nvPr/>
        </p:nvSpPr>
        <p:spPr>
          <a:xfrm>
            <a:off x="9150024" y="1990047"/>
            <a:ext cx="15372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Chris </a:t>
            </a:r>
            <a:r>
              <a:rPr lang="en-US" sz="1000" err="1">
                <a:solidFill>
                  <a:prstClr val="black"/>
                </a:solidFill>
                <a:latin typeface="ABeeZee" panose="02000000000000000000" pitchFamily="2" charset="0"/>
              </a:rPr>
              <a:t>Ofili</a:t>
            </a:r>
            <a:endParaRPr lang="en-US" sz="1000">
              <a:solidFill>
                <a:prstClr val="black"/>
              </a:solidFill>
              <a:latin typeface="ABeeZee" panose="02000000000000000000" pitchFamily="2" charset="0"/>
            </a:endParaRPr>
          </a:p>
          <a:p>
            <a:pPr algn="ctr"/>
            <a:r>
              <a:rPr lang="en-US" sz="1000">
                <a:solidFill>
                  <a:srgbClr val="C35993"/>
                </a:solidFill>
                <a:latin typeface="ABeeZee" panose="02000000000000000000" pitchFamily="2" charset="0"/>
              </a:rPr>
              <a:t>1968-</a:t>
            </a:r>
          </a:p>
        </p:txBody>
      </p:sp>
      <p:pic>
        <p:nvPicPr>
          <p:cNvPr id="2054" name="Picture 6" descr="Chris Ofili">
            <a:extLst>
              <a:ext uri="{FF2B5EF4-FFF2-40B4-BE49-F238E27FC236}">
                <a16:creationId xmlns:a16="http://schemas.microsoft.com/office/drawing/2014/main" id="{227FEA3D-D752-D350-4017-4687423109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7435" y="2446845"/>
            <a:ext cx="872226" cy="126869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60D48F4-CFC7-3630-45AC-4CC9268C8FA7}"/>
              </a:ext>
            </a:extLst>
          </p:cNvPr>
          <p:cNvSpPr txBox="1"/>
          <p:nvPr/>
        </p:nvSpPr>
        <p:spPr>
          <a:xfrm>
            <a:off x="4618085" y="1990047"/>
            <a:ext cx="15372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Frank Auerbach</a:t>
            </a:r>
          </a:p>
          <a:p>
            <a:pPr algn="ctr"/>
            <a:r>
              <a:rPr lang="en-US" sz="1000">
                <a:solidFill>
                  <a:srgbClr val="C35993"/>
                </a:solidFill>
                <a:latin typeface="ABeeZee" panose="02000000000000000000" pitchFamily="2" charset="0"/>
              </a:rPr>
              <a:t>1931-</a:t>
            </a:r>
            <a:endParaRPr lang="en-US" sz="1050">
              <a:solidFill>
                <a:srgbClr val="C35993"/>
              </a:solidFill>
              <a:latin typeface="ABeeZee" panose="02000000000000000000" pitchFamily="2" charset="0"/>
            </a:endParaRPr>
          </a:p>
        </p:txBody>
      </p:sp>
      <p:sp>
        <p:nvSpPr>
          <p:cNvPr id="15" name="TextBox 14">
            <a:extLst>
              <a:ext uri="{FF2B5EF4-FFF2-40B4-BE49-F238E27FC236}">
                <a16:creationId xmlns:a16="http://schemas.microsoft.com/office/drawing/2014/main" id="{F87E5132-2688-3AB3-CE1F-9FFF4C8651F6}"/>
              </a:ext>
            </a:extLst>
          </p:cNvPr>
          <p:cNvSpPr txBox="1"/>
          <p:nvPr/>
        </p:nvSpPr>
        <p:spPr>
          <a:xfrm>
            <a:off x="1597205" y="6222997"/>
            <a:ext cx="5878944" cy="307777"/>
          </a:xfrm>
          <a:prstGeom prst="rect">
            <a:avLst/>
          </a:prstGeom>
          <a:noFill/>
        </p:spPr>
        <p:txBody>
          <a:bodyPr wrap="square">
            <a:spAutoFit/>
          </a:bodyPr>
          <a:lstStyle/>
          <a:p>
            <a:pPr defTabSz="457200"/>
            <a:r>
              <a:rPr lang="en-US"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rPr>
              <a:t>Lascaux - Jack </a:t>
            </a:r>
            <a:r>
              <a:rPr lang="en-US" sz="700" err="1">
                <a:solidFill>
                  <a:srgbClr val="FFFFFF">
                    <a:lumMod val="50000"/>
                  </a:srgbClr>
                </a:solidFill>
                <a:latin typeface="Roboto" panose="02000000000000000000" pitchFamily="2" charset="0"/>
                <a:ea typeface="Roboto" panose="02000000000000000000" pitchFamily="2" charset="0"/>
                <a:cs typeface="Roboto" panose="02000000000000000000" pitchFamily="2" charset="0"/>
              </a:rPr>
              <a:t>Versloot</a:t>
            </a:r>
            <a:r>
              <a:rPr lang="en-US"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rPr>
              <a:t>, </a:t>
            </a:r>
            <a:r>
              <a:rPr lang="en-US"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hlinkClick r:id="rId6"/>
              </a:rPr>
              <a:t>CC BY 2.0</a:t>
            </a:r>
            <a:r>
              <a:rPr lang="en-US"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rPr>
              <a:t>, via Wikimedia Commons</a:t>
            </a:r>
            <a:endParaRPr lang="en-GB"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endParaRPr>
          </a:p>
          <a:p>
            <a:pPr defTabSz="457200"/>
            <a:r>
              <a:rPr lang="en-GB"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rPr>
              <a:t>Auerbach - </a:t>
            </a:r>
            <a:r>
              <a:rPr lang="en-GB"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hlinkClick r:id="rId7">
                  <a:extLst>
                    <a:ext uri="{A12FA001-AC4F-418D-AE19-62706E023703}">
                      <ahyp:hlinkClr xmlns:ahyp="http://schemas.microsoft.com/office/drawing/2018/hyperlinkcolor" val="tx"/>
                    </a:ext>
                  </a:extLst>
                </a:hlinkClick>
              </a:rPr>
              <a:t>Luke McKernan</a:t>
            </a:r>
            <a:r>
              <a:rPr lang="en-GB"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rPr>
              <a:t>, </a:t>
            </a:r>
            <a:r>
              <a:rPr lang="en-GB"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hlinkClick r:id="rId8">
                  <a:extLst>
                    <a:ext uri="{A12FA001-AC4F-418D-AE19-62706E023703}">
                      <ahyp:hlinkClr xmlns:ahyp="http://schemas.microsoft.com/office/drawing/2018/hyperlinkcolor" val="tx"/>
                    </a:ext>
                  </a:extLst>
                </a:hlinkClick>
              </a:rPr>
              <a:t>CC BY-SA 2.0</a:t>
            </a:r>
            <a:r>
              <a:rPr lang="en-GB"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rPr>
              <a:t>, via Wikimedia Commons</a:t>
            </a:r>
          </a:p>
        </p:txBody>
      </p:sp>
      <p:pic>
        <p:nvPicPr>
          <p:cNvPr id="2056" name="Picture 8">
            <a:extLst>
              <a:ext uri="{FF2B5EF4-FFF2-40B4-BE49-F238E27FC236}">
                <a16:creationId xmlns:a16="http://schemas.microsoft.com/office/drawing/2014/main" id="{0A53F5E4-F131-1472-E888-3178D824E7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5859" y="2687048"/>
            <a:ext cx="1208687" cy="8037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3C4E8A9F-EE0E-7863-C553-60B1909DEC6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428" r="27044"/>
          <a:stretch/>
        </p:blipFill>
        <p:spPr bwMode="auto">
          <a:xfrm>
            <a:off x="4881021" y="2456441"/>
            <a:ext cx="969986" cy="126456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9" name="Freeform: Shape 18">
            <a:extLst>
              <a:ext uri="{FF2B5EF4-FFF2-40B4-BE49-F238E27FC236}">
                <a16:creationId xmlns:a16="http://schemas.microsoft.com/office/drawing/2014/main" id="{F2678DE1-91ED-4225-741A-B85BC7741E17}"/>
              </a:ext>
            </a:extLst>
          </p:cNvPr>
          <p:cNvSpPr/>
          <p:nvPr/>
        </p:nvSpPr>
        <p:spPr>
          <a:xfrm>
            <a:off x="1143001" y="3876528"/>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defTabSz="457200"/>
            <a:r>
              <a:rPr lang="en-US" b="1">
                <a:solidFill>
                  <a:srgbClr val="FFFFFF"/>
                </a:solidFill>
                <a:latin typeface="ABeeZee" panose="02000000000000000000" pitchFamily="2" charset="0"/>
                <a:ea typeface="Roboto Slab" pitchFamily="2" charset="0"/>
              </a:rPr>
              <a:t>Year 4</a:t>
            </a:r>
            <a:endParaRPr lang="en-GB" sz="2000" b="1">
              <a:solidFill>
                <a:srgbClr val="FFFFFF"/>
              </a:solidFill>
              <a:latin typeface="ABeeZee" panose="02000000000000000000" pitchFamily="2" charset="0"/>
              <a:ea typeface="Roboto Slab" pitchFamily="2" charset="0"/>
            </a:endParaRPr>
          </a:p>
        </p:txBody>
      </p:sp>
      <p:sp>
        <p:nvSpPr>
          <p:cNvPr id="29" name="TextBox 28">
            <a:extLst>
              <a:ext uri="{FF2B5EF4-FFF2-40B4-BE49-F238E27FC236}">
                <a16:creationId xmlns:a16="http://schemas.microsoft.com/office/drawing/2014/main" id="{0051A1A6-85B0-7B2B-68C5-A58E221C5A93}"/>
              </a:ext>
            </a:extLst>
          </p:cNvPr>
          <p:cNvSpPr txBox="1"/>
          <p:nvPr/>
        </p:nvSpPr>
        <p:spPr>
          <a:xfrm>
            <a:off x="1690059" y="4391900"/>
            <a:ext cx="1536186"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Henri Rousseau</a:t>
            </a:r>
          </a:p>
          <a:p>
            <a:pPr algn="ctr"/>
            <a:r>
              <a:rPr lang="en-US" sz="1000">
                <a:solidFill>
                  <a:srgbClr val="C35993"/>
                </a:solidFill>
                <a:latin typeface="ABeeZee" panose="02000000000000000000" pitchFamily="2" charset="0"/>
              </a:rPr>
              <a:t>1844-1910</a:t>
            </a:r>
          </a:p>
        </p:txBody>
      </p:sp>
      <p:sp>
        <p:nvSpPr>
          <p:cNvPr id="30" name="TextBox 29">
            <a:extLst>
              <a:ext uri="{FF2B5EF4-FFF2-40B4-BE49-F238E27FC236}">
                <a16:creationId xmlns:a16="http://schemas.microsoft.com/office/drawing/2014/main" id="{00ECEAF3-22AD-44E0-C2D2-2389C2A919B1}"/>
              </a:ext>
            </a:extLst>
          </p:cNvPr>
          <p:cNvSpPr txBox="1"/>
          <p:nvPr/>
        </p:nvSpPr>
        <p:spPr>
          <a:xfrm>
            <a:off x="5122571" y="4391900"/>
            <a:ext cx="1536186"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Joseph Cornell</a:t>
            </a:r>
          </a:p>
          <a:p>
            <a:pPr algn="ctr"/>
            <a:r>
              <a:rPr lang="en-US" sz="1000">
                <a:solidFill>
                  <a:srgbClr val="C35993"/>
                </a:solidFill>
                <a:latin typeface="ABeeZee" panose="02000000000000000000" pitchFamily="2" charset="0"/>
              </a:rPr>
              <a:t>1903-1972</a:t>
            </a:r>
            <a:endParaRPr lang="en-GB" sz="1000">
              <a:solidFill>
                <a:srgbClr val="C35993"/>
              </a:solidFill>
              <a:latin typeface="ABeeZee" panose="02000000000000000000" pitchFamily="2" charset="0"/>
            </a:endParaRPr>
          </a:p>
        </p:txBody>
      </p:sp>
      <p:sp>
        <p:nvSpPr>
          <p:cNvPr id="31" name="TextBox 30">
            <a:extLst>
              <a:ext uri="{FF2B5EF4-FFF2-40B4-BE49-F238E27FC236}">
                <a16:creationId xmlns:a16="http://schemas.microsoft.com/office/drawing/2014/main" id="{0322DD4B-3B83-DA0B-D6D2-6ABFDC71F508}"/>
              </a:ext>
            </a:extLst>
          </p:cNvPr>
          <p:cNvSpPr txBox="1"/>
          <p:nvPr/>
        </p:nvSpPr>
        <p:spPr>
          <a:xfrm>
            <a:off x="6937373" y="4391900"/>
            <a:ext cx="1567048"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Yayoi Kusama</a:t>
            </a:r>
          </a:p>
          <a:p>
            <a:pPr algn="ctr"/>
            <a:r>
              <a:rPr lang="en-US" sz="1000">
                <a:solidFill>
                  <a:srgbClr val="C35993"/>
                </a:solidFill>
                <a:latin typeface="ABeeZee" panose="02000000000000000000" pitchFamily="2" charset="0"/>
              </a:rPr>
              <a:t>1929-</a:t>
            </a:r>
          </a:p>
        </p:txBody>
      </p:sp>
      <p:sp>
        <p:nvSpPr>
          <p:cNvPr id="33" name="TextBox 32">
            <a:extLst>
              <a:ext uri="{FF2B5EF4-FFF2-40B4-BE49-F238E27FC236}">
                <a16:creationId xmlns:a16="http://schemas.microsoft.com/office/drawing/2014/main" id="{B6867771-41A5-5553-94E1-1F31CB27AA00}"/>
              </a:ext>
            </a:extLst>
          </p:cNvPr>
          <p:cNvSpPr txBox="1"/>
          <p:nvPr/>
        </p:nvSpPr>
        <p:spPr>
          <a:xfrm>
            <a:off x="8783038" y="4391900"/>
            <a:ext cx="1567047" cy="400110"/>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(Abel Rodriguez)</a:t>
            </a:r>
          </a:p>
          <a:p>
            <a:pPr algn="ctr"/>
            <a:r>
              <a:rPr lang="en-US" sz="1000">
                <a:solidFill>
                  <a:srgbClr val="C35993"/>
                </a:solidFill>
                <a:latin typeface="ABeeZee" panose="02000000000000000000" pitchFamily="2" charset="0"/>
              </a:rPr>
              <a:t>1941-</a:t>
            </a:r>
            <a:endParaRPr lang="en-GB" sz="1000">
              <a:solidFill>
                <a:srgbClr val="C35993"/>
              </a:solidFill>
              <a:latin typeface="ABeeZee" panose="02000000000000000000" pitchFamily="2" charset="0"/>
            </a:endParaRPr>
          </a:p>
        </p:txBody>
      </p:sp>
      <p:pic>
        <p:nvPicPr>
          <p:cNvPr id="34" name="Picture 2" descr="Henri Rousseau - Wikipedia">
            <a:extLst>
              <a:ext uri="{FF2B5EF4-FFF2-40B4-BE49-F238E27FC236}">
                <a16:creationId xmlns:a16="http://schemas.microsoft.com/office/drawing/2014/main" id="{89401269-789A-1965-6D61-5D768EE4A4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3894" y="5077005"/>
            <a:ext cx="836200" cy="874092"/>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36" name="Picture 16" descr="uploads8.wikiart.org/temp/82f43266-8a7e-4fb3-ba...">
            <a:extLst>
              <a:ext uri="{FF2B5EF4-FFF2-40B4-BE49-F238E27FC236}">
                <a16:creationId xmlns:a16="http://schemas.microsoft.com/office/drawing/2014/main" id="{48F20496-5C0E-3C7D-E15E-AA95B880AD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8175" y="4792010"/>
            <a:ext cx="841855" cy="1265944"/>
          </a:xfrm>
          <a:prstGeom prst="rect">
            <a:avLst/>
          </a:prstGeom>
          <a:noFill/>
          <a:ln w="12700">
            <a:solidFill>
              <a:schemeClr val="bg1"/>
            </a:solidFill>
          </a:ln>
        </p:spPr>
      </p:pic>
      <p:sp>
        <p:nvSpPr>
          <p:cNvPr id="39" name="TextBox 38">
            <a:extLst>
              <a:ext uri="{FF2B5EF4-FFF2-40B4-BE49-F238E27FC236}">
                <a16:creationId xmlns:a16="http://schemas.microsoft.com/office/drawing/2014/main" id="{EC4493A8-30AF-C6A8-C6B9-7CDAF27A6533}"/>
              </a:ext>
            </a:extLst>
          </p:cNvPr>
          <p:cNvSpPr txBox="1"/>
          <p:nvPr/>
        </p:nvSpPr>
        <p:spPr>
          <a:xfrm>
            <a:off x="3504861" y="4391901"/>
            <a:ext cx="1339094" cy="384721"/>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Henri Matisse</a:t>
            </a:r>
          </a:p>
          <a:p>
            <a:pPr algn="ctr"/>
            <a:r>
              <a:rPr lang="en-US" sz="900">
                <a:solidFill>
                  <a:srgbClr val="C35993"/>
                </a:solidFill>
                <a:latin typeface="ABeeZee" panose="02000000000000000000" pitchFamily="2" charset="0"/>
              </a:rPr>
              <a:t>1869-1954</a:t>
            </a:r>
            <a:endParaRPr lang="en-US" sz="1000">
              <a:solidFill>
                <a:srgbClr val="C35993"/>
              </a:solidFill>
              <a:latin typeface="ABeeZee" panose="02000000000000000000" pitchFamily="2" charset="0"/>
            </a:endParaRPr>
          </a:p>
        </p:txBody>
      </p:sp>
      <p:pic>
        <p:nvPicPr>
          <p:cNvPr id="2060" name="Picture 12">
            <a:extLst>
              <a:ext uri="{FF2B5EF4-FFF2-40B4-BE49-F238E27FC236}">
                <a16:creationId xmlns:a16="http://schemas.microsoft.com/office/drawing/2014/main" id="{15C9B896-3C04-D27F-63FC-94B4D44CBC0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0072" y="4774650"/>
            <a:ext cx="1226344" cy="128189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6E54AF81-3002-11A3-4083-A209F64840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5808" y="4774650"/>
            <a:ext cx="937777" cy="1285891"/>
          </a:xfrm>
          <a:prstGeom prst="rect">
            <a:avLst/>
          </a:prstGeom>
          <a:noFill/>
          <a:ln>
            <a:solidFill>
              <a:schemeClr val="bg1"/>
            </a:solidFill>
          </a:ln>
        </p:spPr>
      </p:pic>
      <p:sp>
        <p:nvSpPr>
          <p:cNvPr id="42" name="TextBox 41">
            <a:extLst>
              <a:ext uri="{FF2B5EF4-FFF2-40B4-BE49-F238E27FC236}">
                <a16:creationId xmlns:a16="http://schemas.microsoft.com/office/drawing/2014/main" id="{63D3315A-B1CB-474A-85AF-758B56506EE4}"/>
              </a:ext>
            </a:extLst>
          </p:cNvPr>
          <p:cNvSpPr txBox="1"/>
          <p:nvPr/>
        </p:nvSpPr>
        <p:spPr>
          <a:xfrm>
            <a:off x="4715851" y="6213082"/>
            <a:ext cx="5878944" cy="200055"/>
          </a:xfrm>
          <a:prstGeom prst="rect">
            <a:avLst/>
          </a:prstGeom>
          <a:noFill/>
        </p:spPr>
        <p:txBody>
          <a:bodyPr wrap="square">
            <a:spAutoFit/>
          </a:bodyPr>
          <a:lstStyle/>
          <a:p>
            <a:pPr algn="r" defTabSz="457200"/>
            <a:r>
              <a:rPr lang="en-US"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rPr>
              <a:t>Kusama - Garry Knight, </a:t>
            </a:r>
            <a:r>
              <a:rPr lang="en-US"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hlinkClick r:id="rId6"/>
              </a:rPr>
              <a:t>CC BY 2.0</a:t>
            </a:r>
            <a:r>
              <a:rPr lang="en-US"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rPr>
              <a:t>, via Wikimedia Commons</a:t>
            </a:r>
            <a:endParaRPr lang="en-GB" sz="700">
              <a:solidFill>
                <a:srgbClr val="FFFFFF">
                  <a:lumMod val="50000"/>
                </a:srgbClr>
              </a:solidFill>
              <a:latin typeface="Roboto" panose="02000000000000000000" pitchFamily="2" charset="0"/>
              <a:ea typeface="Roboto" panose="02000000000000000000" pitchFamily="2" charset="0"/>
              <a:cs typeface="Roboto" panose="02000000000000000000" pitchFamily="2" charset="0"/>
            </a:endParaRPr>
          </a:p>
        </p:txBody>
      </p:sp>
      <p:pic>
        <p:nvPicPr>
          <p:cNvPr id="2064" name="Picture 16">
            <a:extLst>
              <a:ext uri="{FF2B5EF4-FFF2-40B4-BE49-F238E27FC236}">
                <a16:creationId xmlns:a16="http://schemas.microsoft.com/office/drawing/2014/main" id="{6A626FFF-C70A-0941-CCE0-532A238BB88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74620" y="4774649"/>
            <a:ext cx="971629" cy="129550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3E6DA204-62B5-753E-22E8-FC9F7079FBD1}"/>
              </a:ext>
            </a:extLst>
          </p:cNvPr>
          <p:cNvSpPr txBox="1"/>
          <p:nvPr/>
        </p:nvSpPr>
        <p:spPr>
          <a:xfrm>
            <a:off x="1346202" y="833860"/>
            <a:ext cx="9018165" cy="646331"/>
          </a:xfrm>
          <a:prstGeom prst="rect">
            <a:avLst/>
          </a:prstGeom>
          <a:noFill/>
        </p:spPr>
        <p:txBody>
          <a:bodyPr wrap="square" rtlCol="0">
            <a:spAutoFit/>
          </a:bodyPr>
          <a:lstStyle/>
          <a:p>
            <a:pPr defTabSz="457200"/>
            <a:r>
              <a:rPr lang="en-GB" sz="900" b="1">
                <a:solidFill>
                  <a:srgbClr val="565656"/>
                </a:solidFill>
                <a:latin typeface="Roboto" panose="02000000000000000000" pitchFamily="2" charset="0"/>
                <a:ea typeface="Roboto" panose="02000000000000000000" pitchFamily="2" charset="0"/>
              </a:rPr>
              <a:t>NB. </a:t>
            </a:r>
            <a:r>
              <a:rPr lang="en-GB" sz="900">
                <a:solidFill>
                  <a:srgbClr val="565656"/>
                </a:solidFill>
                <a:latin typeface="Roboto" panose="02000000000000000000" pitchFamily="2" charset="0"/>
                <a:ea typeface="Roboto" panose="02000000000000000000" pitchFamily="2" charset="0"/>
              </a:rPr>
              <a:t>The key artists in these slides will ensure that pupils can see high-quality </a:t>
            </a:r>
            <a:r>
              <a:rPr lang="en-GB" sz="900" b="1">
                <a:solidFill>
                  <a:srgbClr val="565656"/>
                </a:solidFill>
                <a:latin typeface="Roboto" panose="02000000000000000000" pitchFamily="2" charset="0"/>
                <a:ea typeface="Roboto" panose="02000000000000000000" pitchFamily="2" charset="0"/>
              </a:rPr>
              <a:t>examples of practical knowledge</a:t>
            </a:r>
            <a:r>
              <a:rPr lang="en-GB" sz="900">
                <a:solidFill>
                  <a:srgbClr val="565656"/>
                </a:solidFill>
                <a:latin typeface="Roboto" panose="02000000000000000000" pitchFamily="2" charset="0"/>
                <a:ea typeface="Roboto" panose="02000000000000000000" pitchFamily="2" charset="0"/>
              </a:rPr>
              <a:t>, as well as be exposed to artists who have made </a:t>
            </a:r>
            <a:r>
              <a:rPr lang="en-GB" sz="900" b="1">
                <a:solidFill>
                  <a:srgbClr val="565656"/>
                </a:solidFill>
                <a:latin typeface="Roboto" panose="02000000000000000000" pitchFamily="2" charset="0"/>
                <a:ea typeface="Roboto" panose="02000000000000000000" pitchFamily="2" charset="0"/>
              </a:rPr>
              <a:t>great contributions to global art</a:t>
            </a:r>
            <a:r>
              <a:rPr lang="en-GB" sz="900">
                <a:solidFill>
                  <a:srgbClr val="565656"/>
                </a:solidFill>
                <a:latin typeface="Roboto" panose="02000000000000000000" pitchFamily="2" charset="0"/>
                <a:ea typeface="Roboto" panose="02000000000000000000" pitchFamily="2" charset="0"/>
              </a:rPr>
              <a:t>, building their cultural capital. Many of the artists also allow </a:t>
            </a:r>
            <a:r>
              <a:rPr lang="en-GB" sz="900" b="1">
                <a:solidFill>
                  <a:srgbClr val="565656"/>
                </a:solidFill>
                <a:latin typeface="Roboto" panose="02000000000000000000" pitchFamily="2" charset="0"/>
                <a:ea typeface="Roboto" panose="02000000000000000000" pitchFamily="2" charset="0"/>
              </a:rPr>
              <a:t>all pupils to see themselves reflected positively </a:t>
            </a:r>
            <a:r>
              <a:rPr lang="en-GB" sz="900">
                <a:solidFill>
                  <a:srgbClr val="565656"/>
                </a:solidFill>
                <a:latin typeface="Roboto" panose="02000000000000000000" pitchFamily="2" charset="0"/>
                <a:ea typeface="Roboto" panose="02000000000000000000" pitchFamily="2" charset="0"/>
              </a:rPr>
              <a:t>in the curriculum. However, much of art history has been dominated by white men. Therefore, to ensure a diverse and inclusive curriculum, we have also included ‘hinterland’ artists – shown in </a:t>
            </a:r>
            <a:r>
              <a:rPr lang="en-GB" sz="900" b="1">
                <a:solidFill>
                  <a:srgbClr val="565656"/>
                </a:solidFill>
                <a:latin typeface="Roboto" panose="02000000000000000000" pitchFamily="2" charset="0"/>
                <a:ea typeface="Roboto" panose="02000000000000000000" pitchFamily="2" charset="0"/>
              </a:rPr>
              <a:t>grey</a:t>
            </a:r>
            <a:r>
              <a:rPr lang="en-GB" sz="900">
                <a:solidFill>
                  <a:srgbClr val="565656"/>
                </a:solidFill>
                <a:latin typeface="Roboto" panose="02000000000000000000" pitchFamily="2" charset="0"/>
                <a:ea typeface="Roboto" panose="02000000000000000000" pitchFamily="2" charset="0"/>
              </a:rPr>
              <a:t>. Their work may be less mainstream or prominent from art history perspective, but their inclusion in the curriculum ensures that all pupils have positive role models within the field of art.</a:t>
            </a:r>
          </a:p>
        </p:txBody>
      </p:sp>
      <p:pic>
        <p:nvPicPr>
          <p:cNvPr id="3" name="Picture 2" descr="A screenshot of a computer&#10;&#10;Description automatically generated">
            <a:extLst>
              <a:ext uri="{FF2B5EF4-FFF2-40B4-BE49-F238E27FC236}">
                <a16:creationId xmlns:a16="http://schemas.microsoft.com/office/drawing/2014/main" id="{A896292B-9CD4-9C96-960D-DA29A9794925}"/>
              </a:ext>
            </a:extLst>
          </p:cNvPr>
          <p:cNvPicPr>
            <a:picLocks noChangeAspect="1"/>
          </p:cNvPicPr>
          <p:nvPr/>
        </p:nvPicPr>
        <p:blipFill rotWithShape="1">
          <a:blip r:embed="rId16"/>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506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31D5D1-E573-62CD-599C-B103B5764757}"/>
              </a:ext>
            </a:extLst>
          </p:cNvPr>
          <p:cNvPicPr>
            <a:picLocks noChangeAspect="1"/>
          </p:cNvPicPr>
          <p:nvPr/>
        </p:nvPicPr>
        <p:blipFill rotWithShape="1">
          <a:blip r:embed="rId6"/>
          <a:srcRect r="9414"/>
          <a:stretch/>
        </p:blipFill>
        <p:spPr>
          <a:xfrm>
            <a:off x="3132453" y="2616595"/>
            <a:ext cx="874801" cy="1118580"/>
          </a:xfrm>
          <a:prstGeom prst="rect">
            <a:avLst/>
          </a:prstGeom>
        </p:spPr>
      </p:pic>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1346202" y="234235"/>
            <a:ext cx="8056879" cy="458089"/>
          </a:xfrm>
        </p:spPr>
        <p:txBody>
          <a:bodyPr/>
          <a:lstStyle/>
          <a:p>
            <a:r>
              <a:rPr lang="en-US" sz="2800"/>
              <a:t>Artists in the Art &amp; Design Curriculum</a:t>
            </a:r>
            <a:endParaRPr lang="en-GB" sz="2800"/>
          </a:p>
        </p:txBody>
      </p:sp>
      <p:sp>
        <p:nvSpPr>
          <p:cNvPr id="38" name="TextBox 37">
            <a:extLst>
              <a:ext uri="{FF2B5EF4-FFF2-40B4-BE49-F238E27FC236}">
                <a16:creationId xmlns:a16="http://schemas.microsoft.com/office/drawing/2014/main" id="{89C7D0BF-CEB1-6976-42FC-588129B448D0}"/>
              </a:ext>
            </a:extLst>
          </p:cNvPr>
          <p:cNvSpPr txBox="1"/>
          <p:nvPr/>
        </p:nvSpPr>
        <p:spPr>
          <a:xfrm>
            <a:off x="2224812" y="1990047"/>
            <a:ext cx="907641"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Raphael</a:t>
            </a:r>
          </a:p>
          <a:p>
            <a:pPr algn="ctr"/>
            <a:r>
              <a:rPr lang="en-US" sz="1000">
                <a:solidFill>
                  <a:srgbClr val="C35993"/>
                </a:solidFill>
                <a:latin typeface="ABeeZee" panose="02000000000000000000" pitchFamily="2" charset="0"/>
              </a:rPr>
              <a:t>1483-1520</a:t>
            </a:r>
            <a:endParaRPr lang="en-GB" sz="1000">
              <a:solidFill>
                <a:srgbClr val="C35993"/>
              </a:solidFill>
              <a:latin typeface="ABeeZee" panose="02000000000000000000" pitchFamily="2" charset="0"/>
            </a:endParaRPr>
          </a:p>
        </p:txBody>
      </p:sp>
      <p:pic>
        <p:nvPicPr>
          <p:cNvPr id="2050" name="Picture 2" descr="Raphael, Raffaello Sanzio Da Urbino">
            <a:extLst>
              <a:ext uri="{FF2B5EF4-FFF2-40B4-BE49-F238E27FC236}">
                <a16:creationId xmlns:a16="http://schemas.microsoft.com/office/drawing/2014/main" id="{AF8ADD8D-F027-8FF8-2113-06CB11F2A7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1356" y="2633598"/>
            <a:ext cx="905471" cy="109324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CEBD04E7-CD14-48F6-0B6D-C1D6EB48E4D7}"/>
              </a:ext>
            </a:extLst>
          </p:cNvPr>
          <p:cNvSpPr/>
          <p:nvPr/>
        </p:nvSpPr>
        <p:spPr>
          <a:xfrm>
            <a:off x="1143001" y="1540986"/>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defTabSz="457200"/>
            <a:r>
              <a:rPr lang="en-US" b="1">
                <a:solidFill>
                  <a:srgbClr val="FFFFFF"/>
                </a:solidFill>
                <a:latin typeface="ABeeZee" panose="02000000000000000000" pitchFamily="2" charset="0"/>
                <a:ea typeface="Roboto Slab" pitchFamily="2" charset="0"/>
              </a:rPr>
              <a:t>Year 5</a:t>
            </a:r>
            <a:endParaRPr lang="en-GB" sz="2000" b="1">
              <a:solidFill>
                <a:srgbClr val="FFFFFF"/>
              </a:solidFill>
              <a:latin typeface="ABeeZee" panose="02000000000000000000" pitchFamily="2" charset="0"/>
              <a:ea typeface="Roboto Slab" pitchFamily="2" charset="0"/>
            </a:endParaRPr>
          </a:p>
        </p:txBody>
      </p:sp>
      <p:sp>
        <p:nvSpPr>
          <p:cNvPr id="19" name="Freeform: Shape 18">
            <a:extLst>
              <a:ext uri="{FF2B5EF4-FFF2-40B4-BE49-F238E27FC236}">
                <a16:creationId xmlns:a16="http://schemas.microsoft.com/office/drawing/2014/main" id="{F2678DE1-91ED-4225-741A-B85BC7741E17}"/>
              </a:ext>
            </a:extLst>
          </p:cNvPr>
          <p:cNvSpPr/>
          <p:nvPr/>
        </p:nvSpPr>
        <p:spPr>
          <a:xfrm>
            <a:off x="1143001" y="3876528"/>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defTabSz="457200"/>
            <a:r>
              <a:rPr lang="en-US" b="1">
                <a:solidFill>
                  <a:srgbClr val="FFFFFF"/>
                </a:solidFill>
                <a:latin typeface="ABeeZee" panose="02000000000000000000" pitchFamily="2" charset="0"/>
                <a:ea typeface="Roboto Slab" pitchFamily="2" charset="0"/>
              </a:rPr>
              <a:t>Year 6</a:t>
            </a:r>
            <a:endParaRPr lang="en-GB" sz="2000" b="1">
              <a:solidFill>
                <a:srgbClr val="FFFFFF"/>
              </a:solidFill>
              <a:latin typeface="ABeeZee" panose="02000000000000000000" pitchFamily="2" charset="0"/>
              <a:ea typeface="Roboto Slab" pitchFamily="2" charset="0"/>
            </a:endParaRPr>
          </a:p>
        </p:txBody>
      </p:sp>
      <p:sp>
        <p:nvSpPr>
          <p:cNvPr id="4" name="TextBox 3">
            <a:extLst>
              <a:ext uri="{FF2B5EF4-FFF2-40B4-BE49-F238E27FC236}">
                <a16:creationId xmlns:a16="http://schemas.microsoft.com/office/drawing/2014/main" id="{9B59D484-ECEF-06FA-9FBA-956DD29B8CC9}"/>
              </a:ext>
            </a:extLst>
          </p:cNvPr>
          <p:cNvSpPr txBox="1"/>
          <p:nvPr/>
        </p:nvSpPr>
        <p:spPr>
          <a:xfrm>
            <a:off x="1298309" y="1990047"/>
            <a:ext cx="1020046"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Leonardo</a:t>
            </a:r>
          </a:p>
          <a:p>
            <a:pPr algn="ctr"/>
            <a:r>
              <a:rPr lang="en-US" sz="1000">
                <a:solidFill>
                  <a:srgbClr val="C35993"/>
                </a:solidFill>
                <a:latin typeface="ABeeZee" panose="02000000000000000000" pitchFamily="2" charset="0"/>
              </a:rPr>
              <a:t>1452-1519</a:t>
            </a:r>
            <a:endParaRPr lang="en-GB" sz="1000">
              <a:solidFill>
                <a:srgbClr val="C35993"/>
              </a:solidFill>
              <a:latin typeface="ABeeZee" panose="02000000000000000000" pitchFamily="2" charset="0"/>
            </a:endParaRPr>
          </a:p>
        </p:txBody>
      </p:sp>
      <p:pic>
        <p:nvPicPr>
          <p:cNvPr id="5" name="Picture 2">
            <a:extLst>
              <a:ext uri="{FF2B5EF4-FFF2-40B4-BE49-F238E27FC236}">
                <a16:creationId xmlns:a16="http://schemas.microsoft.com/office/drawing/2014/main" id="{C758E9AA-9DB3-783B-DD61-D0823444DE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3069" y="2625269"/>
            <a:ext cx="1015287" cy="110157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41AD5A8-A123-8A42-8BB9-A4C394E5DE45}"/>
              </a:ext>
            </a:extLst>
          </p:cNvPr>
          <p:cNvSpPr txBox="1"/>
          <p:nvPr/>
        </p:nvSpPr>
        <p:spPr>
          <a:xfrm>
            <a:off x="3080850" y="1981756"/>
            <a:ext cx="1008000" cy="400110"/>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Michelangelo</a:t>
            </a:r>
          </a:p>
          <a:p>
            <a:pPr algn="ctr"/>
            <a:r>
              <a:rPr lang="en-US" sz="1000">
                <a:solidFill>
                  <a:srgbClr val="C35993"/>
                </a:solidFill>
                <a:latin typeface="ABeeZee" panose="02000000000000000000" pitchFamily="2" charset="0"/>
              </a:rPr>
              <a:t>1475-1564</a:t>
            </a:r>
            <a:endParaRPr lang="en-GB" sz="1000">
              <a:solidFill>
                <a:srgbClr val="C35993"/>
              </a:solidFill>
              <a:latin typeface="ABeeZee" panose="02000000000000000000" pitchFamily="2" charset="0"/>
            </a:endParaRPr>
          </a:p>
        </p:txBody>
      </p:sp>
      <p:sp>
        <p:nvSpPr>
          <p:cNvPr id="8" name="TextBox 7">
            <a:extLst>
              <a:ext uri="{FF2B5EF4-FFF2-40B4-BE49-F238E27FC236}">
                <a16:creationId xmlns:a16="http://schemas.microsoft.com/office/drawing/2014/main" id="{6DC15720-FF4F-7737-A2F8-F4D8E476A6A0}"/>
              </a:ext>
            </a:extLst>
          </p:cNvPr>
          <p:cNvSpPr txBox="1"/>
          <p:nvPr/>
        </p:nvSpPr>
        <p:spPr>
          <a:xfrm>
            <a:off x="5322770" y="1981757"/>
            <a:ext cx="1008000" cy="538609"/>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Richard</a:t>
            </a:r>
          </a:p>
          <a:p>
            <a:pPr algn="ctr"/>
            <a:r>
              <a:rPr lang="en-US" sz="1000">
                <a:solidFill>
                  <a:prstClr val="black"/>
                </a:solidFill>
                <a:latin typeface="ABeeZee" panose="02000000000000000000" pitchFamily="2" charset="0"/>
              </a:rPr>
              <a:t>Long</a:t>
            </a:r>
          </a:p>
          <a:p>
            <a:pPr algn="ctr"/>
            <a:r>
              <a:rPr lang="en-US" sz="900">
                <a:solidFill>
                  <a:srgbClr val="C35993"/>
                </a:solidFill>
                <a:latin typeface="ABeeZee" panose="02000000000000000000" pitchFamily="2" charset="0"/>
              </a:rPr>
              <a:t>1945-</a:t>
            </a:r>
            <a:endParaRPr lang="en-GB" sz="900">
              <a:solidFill>
                <a:srgbClr val="C35993"/>
              </a:solidFill>
              <a:latin typeface="ABeeZee" panose="02000000000000000000" pitchFamily="2" charset="0"/>
            </a:endParaRPr>
          </a:p>
        </p:txBody>
      </p:sp>
      <p:sp>
        <p:nvSpPr>
          <p:cNvPr id="9" name="TextBox 8">
            <a:extLst>
              <a:ext uri="{FF2B5EF4-FFF2-40B4-BE49-F238E27FC236}">
                <a16:creationId xmlns:a16="http://schemas.microsoft.com/office/drawing/2014/main" id="{7368099E-5905-A959-4042-568D73A83940}"/>
              </a:ext>
            </a:extLst>
          </p:cNvPr>
          <p:cNvSpPr txBox="1"/>
          <p:nvPr/>
        </p:nvSpPr>
        <p:spPr>
          <a:xfrm>
            <a:off x="6060698" y="1981757"/>
            <a:ext cx="1008000" cy="384721"/>
          </a:xfrm>
          <a:prstGeom prst="rect">
            <a:avLst/>
          </a:prstGeom>
          <a:noFill/>
        </p:spPr>
        <p:txBody>
          <a:bodyPr wrap="square" rtlCol="0">
            <a:spAutoFit/>
          </a:bodyPr>
          <a:lstStyle/>
          <a:p>
            <a:pPr algn="ctr"/>
            <a:r>
              <a:rPr lang="en-US" sz="1000" err="1">
                <a:solidFill>
                  <a:prstClr val="black"/>
                </a:solidFill>
                <a:latin typeface="ABeeZee" panose="02000000000000000000" pitchFamily="2" charset="0"/>
              </a:rPr>
              <a:t>Lubaina</a:t>
            </a:r>
            <a:r>
              <a:rPr lang="en-US" sz="1000">
                <a:solidFill>
                  <a:prstClr val="black"/>
                </a:solidFill>
                <a:latin typeface="ABeeZee" panose="02000000000000000000" pitchFamily="2" charset="0"/>
              </a:rPr>
              <a:t> </a:t>
            </a:r>
            <a:r>
              <a:rPr lang="en-US" sz="1000" err="1">
                <a:solidFill>
                  <a:prstClr val="black"/>
                </a:solidFill>
                <a:latin typeface="ABeeZee" panose="02000000000000000000" pitchFamily="2" charset="0"/>
              </a:rPr>
              <a:t>Himid</a:t>
            </a:r>
            <a:endParaRPr lang="en-US" sz="1000">
              <a:solidFill>
                <a:srgbClr val="C35993"/>
              </a:solidFill>
              <a:latin typeface="ABeeZee" panose="02000000000000000000" pitchFamily="2" charset="0"/>
            </a:endParaRPr>
          </a:p>
          <a:p>
            <a:pPr algn="ctr"/>
            <a:r>
              <a:rPr lang="en-US" sz="900">
                <a:solidFill>
                  <a:srgbClr val="C35993"/>
                </a:solidFill>
                <a:latin typeface="ABeeZee" panose="02000000000000000000" pitchFamily="2" charset="0"/>
              </a:rPr>
              <a:t>1954-</a:t>
            </a:r>
            <a:endParaRPr lang="en-US" sz="1000">
              <a:solidFill>
                <a:srgbClr val="C35993"/>
              </a:solidFill>
              <a:latin typeface="ABeeZee" panose="02000000000000000000" pitchFamily="2" charset="0"/>
            </a:endParaRPr>
          </a:p>
        </p:txBody>
      </p:sp>
      <p:sp>
        <p:nvSpPr>
          <p:cNvPr id="12" name="TextBox 11">
            <a:extLst>
              <a:ext uri="{FF2B5EF4-FFF2-40B4-BE49-F238E27FC236}">
                <a16:creationId xmlns:a16="http://schemas.microsoft.com/office/drawing/2014/main" id="{58483681-AAF6-64D5-48AE-9705E2A7E5A2}"/>
              </a:ext>
            </a:extLst>
          </p:cNvPr>
          <p:cNvSpPr txBox="1"/>
          <p:nvPr/>
        </p:nvSpPr>
        <p:spPr>
          <a:xfrm>
            <a:off x="7536554" y="1981757"/>
            <a:ext cx="1008000" cy="538609"/>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Marjane Satrapi</a:t>
            </a:r>
          </a:p>
          <a:p>
            <a:pPr algn="ctr"/>
            <a:r>
              <a:rPr lang="en-US" sz="900">
                <a:solidFill>
                  <a:srgbClr val="C35993"/>
                </a:solidFill>
                <a:latin typeface="ABeeZee" panose="02000000000000000000" pitchFamily="2" charset="0"/>
              </a:rPr>
              <a:t>1969-</a:t>
            </a:r>
            <a:endParaRPr lang="en-GB" sz="1000">
              <a:solidFill>
                <a:srgbClr val="C35993"/>
              </a:solidFill>
              <a:latin typeface="ABeeZee" panose="02000000000000000000" pitchFamily="2" charset="0"/>
            </a:endParaRPr>
          </a:p>
        </p:txBody>
      </p:sp>
      <p:sp>
        <p:nvSpPr>
          <p:cNvPr id="13" name="TextBox 12">
            <a:extLst>
              <a:ext uri="{FF2B5EF4-FFF2-40B4-BE49-F238E27FC236}">
                <a16:creationId xmlns:a16="http://schemas.microsoft.com/office/drawing/2014/main" id="{42932BCC-FA10-95EC-68F3-CBF7BD9067C2}"/>
              </a:ext>
            </a:extLst>
          </p:cNvPr>
          <p:cNvSpPr txBox="1"/>
          <p:nvPr/>
        </p:nvSpPr>
        <p:spPr>
          <a:xfrm>
            <a:off x="9012410" y="1981757"/>
            <a:ext cx="1008000" cy="538609"/>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Mel </a:t>
            </a:r>
            <a:r>
              <a:rPr lang="en-US" sz="1000" err="1">
                <a:solidFill>
                  <a:srgbClr val="FFFFFF">
                    <a:lumMod val="50000"/>
                  </a:srgbClr>
                </a:solidFill>
                <a:latin typeface="ABeeZee" panose="02000000000000000000" pitchFamily="2" charset="0"/>
              </a:rPr>
              <a:t>Tregonning</a:t>
            </a:r>
            <a:endParaRPr lang="en-US" sz="1000">
              <a:solidFill>
                <a:srgbClr val="FFFFFF">
                  <a:lumMod val="50000"/>
                </a:srgbClr>
              </a:solidFill>
              <a:latin typeface="ABeeZee" panose="02000000000000000000" pitchFamily="2" charset="0"/>
            </a:endParaRPr>
          </a:p>
          <a:p>
            <a:pPr algn="ctr"/>
            <a:r>
              <a:rPr lang="en-US" sz="900">
                <a:solidFill>
                  <a:srgbClr val="C35993"/>
                </a:solidFill>
                <a:latin typeface="ABeeZee" panose="02000000000000000000" pitchFamily="2" charset="0"/>
              </a:rPr>
              <a:t>1983-2014</a:t>
            </a:r>
            <a:endParaRPr lang="en-GB" sz="1000">
              <a:solidFill>
                <a:srgbClr val="C35993"/>
              </a:solidFill>
              <a:latin typeface="ABeeZee" panose="02000000000000000000" pitchFamily="2" charset="0"/>
            </a:endParaRPr>
          </a:p>
        </p:txBody>
      </p:sp>
      <p:sp>
        <p:nvSpPr>
          <p:cNvPr id="14" name="TextBox 13">
            <a:extLst>
              <a:ext uri="{FF2B5EF4-FFF2-40B4-BE49-F238E27FC236}">
                <a16:creationId xmlns:a16="http://schemas.microsoft.com/office/drawing/2014/main" id="{FC14C626-CE55-C5F6-35A0-D8A7B179B9A3}"/>
              </a:ext>
            </a:extLst>
          </p:cNvPr>
          <p:cNvSpPr txBox="1"/>
          <p:nvPr/>
        </p:nvSpPr>
        <p:spPr>
          <a:xfrm>
            <a:off x="4584842" y="1981757"/>
            <a:ext cx="1008000" cy="384721"/>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Mona </a:t>
            </a:r>
            <a:r>
              <a:rPr lang="en-US" sz="1000" err="1">
                <a:solidFill>
                  <a:srgbClr val="FFFFFF">
                    <a:lumMod val="50000"/>
                  </a:srgbClr>
                </a:solidFill>
                <a:latin typeface="ABeeZee" panose="02000000000000000000" pitchFamily="2" charset="0"/>
              </a:rPr>
              <a:t>Hatoum</a:t>
            </a:r>
            <a:endParaRPr lang="en-US" sz="1000">
              <a:solidFill>
                <a:srgbClr val="FFFFFF">
                  <a:lumMod val="50000"/>
                </a:srgbClr>
              </a:solidFill>
              <a:latin typeface="ABeeZee" panose="02000000000000000000" pitchFamily="2" charset="0"/>
            </a:endParaRPr>
          </a:p>
          <a:p>
            <a:pPr algn="ctr"/>
            <a:r>
              <a:rPr lang="en-US" sz="900">
                <a:solidFill>
                  <a:srgbClr val="C35993"/>
                </a:solidFill>
                <a:latin typeface="ABeeZee" panose="02000000000000000000" pitchFamily="2" charset="0"/>
              </a:rPr>
              <a:t>1952-</a:t>
            </a:r>
            <a:endParaRPr lang="en-GB" sz="1000">
              <a:solidFill>
                <a:srgbClr val="C35993"/>
              </a:solidFill>
              <a:latin typeface="ABeeZee" panose="02000000000000000000" pitchFamily="2" charset="0"/>
            </a:endParaRPr>
          </a:p>
        </p:txBody>
      </p:sp>
      <p:sp>
        <p:nvSpPr>
          <p:cNvPr id="17" name="TextBox 16">
            <a:extLst>
              <a:ext uri="{FF2B5EF4-FFF2-40B4-BE49-F238E27FC236}">
                <a16:creationId xmlns:a16="http://schemas.microsoft.com/office/drawing/2014/main" id="{2991ED27-268D-76B8-D840-5C800BB5221A}"/>
              </a:ext>
            </a:extLst>
          </p:cNvPr>
          <p:cNvSpPr txBox="1"/>
          <p:nvPr/>
        </p:nvSpPr>
        <p:spPr>
          <a:xfrm>
            <a:off x="6798626" y="1981757"/>
            <a:ext cx="1008000" cy="538609"/>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Jackie</a:t>
            </a:r>
          </a:p>
          <a:p>
            <a:pPr algn="ctr"/>
            <a:r>
              <a:rPr lang="en-US" sz="1000">
                <a:solidFill>
                  <a:srgbClr val="FFFFFF">
                    <a:lumMod val="50000"/>
                  </a:srgbClr>
                </a:solidFill>
                <a:latin typeface="ABeeZee" panose="02000000000000000000" pitchFamily="2" charset="0"/>
              </a:rPr>
              <a:t>Morris</a:t>
            </a:r>
          </a:p>
          <a:p>
            <a:pPr algn="ctr"/>
            <a:r>
              <a:rPr lang="en-US" sz="900">
                <a:solidFill>
                  <a:srgbClr val="C35993"/>
                </a:solidFill>
                <a:latin typeface="ABeeZee" panose="02000000000000000000" pitchFamily="2" charset="0"/>
              </a:rPr>
              <a:t>1961-</a:t>
            </a:r>
            <a:endParaRPr lang="en-US" sz="1000">
              <a:solidFill>
                <a:srgbClr val="C35993"/>
              </a:solidFill>
              <a:latin typeface="ABeeZee" panose="02000000000000000000" pitchFamily="2" charset="0"/>
            </a:endParaRPr>
          </a:p>
        </p:txBody>
      </p:sp>
      <p:sp>
        <p:nvSpPr>
          <p:cNvPr id="18" name="TextBox 17">
            <a:extLst>
              <a:ext uri="{FF2B5EF4-FFF2-40B4-BE49-F238E27FC236}">
                <a16:creationId xmlns:a16="http://schemas.microsoft.com/office/drawing/2014/main" id="{C9C46AFD-EDDB-D35D-216B-5E16D828D7CE}"/>
              </a:ext>
            </a:extLst>
          </p:cNvPr>
          <p:cNvSpPr txBox="1"/>
          <p:nvPr/>
        </p:nvSpPr>
        <p:spPr>
          <a:xfrm>
            <a:off x="8274482" y="1981757"/>
            <a:ext cx="1008000" cy="538609"/>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Mark</a:t>
            </a:r>
          </a:p>
          <a:p>
            <a:pPr algn="ctr"/>
            <a:r>
              <a:rPr lang="en-US" sz="1000" err="1">
                <a:solidFill>
                  <a:srgbClr val="FFFFFF">
                    <a:lumMod val="50000"/>
                  </a:srgbClr>
                </a:solidFill>
                <a:latin typeface="ABeeZee" panose="02000000000000000000" pitchFamily="2" charset="0"/>
              </a:rPr>
              <a:t>Hearld</a:t>
            </a:r>
            <a:endParaRPr lang="en-US" sz="1000">
              <a:solidFill>
                <a:srgbClr val="FFFFFF">
                  <a:lumMod val="50000"/>
                </a:srgbClr>
              </a:solidFill>
              <a:latin typeface="ABeeZee" panose="02000000000000000000" pitchFamily="2" charset="0"/>
            </a:endParaRPr>
          </a:p>
          <a:p>
            <a:pPr algn="ctr"/>
            <a:r>
              <a:rPr lang="en-US" sz="900">
                <a:solidFill>
                  <a:srgbClr val="C35993"/>
                </a:solidFill>
                <a:latin typeface="ABeeZee" panose="02000000000000000000" pitchFamily="2" charset="0"/>
              </a:rPr>
              <a:t>1974-</a:t>
            </a:r>
            <a:endParaRPr lang="en-GB" sz="1000">
              <a:solidFill>
                <a:srgbClr val="C35993"/>
              </a:solidFill>
              <a:latin typeface="ABeeZee" panose="02000000000000000000" pitchFamily="2" charset="0"/>
            </a:endParaRPr>
          </a:p>
        </p:txBody>
      </p:sp>
      <p:sp>
        <p:nvSpPr>
          <p:cNvPr id="20" name="TextBox 19">
            <a:extLst>
              <a:ext uri="{FF2B5EF4-FFF2-40B4-BE49-F238E27FC236}">
                <a16:creationId xmlns:a16="http://schemas.microsoft.com/office/drawing/2014/main" id="{49BF325F-A642-7EA7-BD0E-CCEAE98083CA}"/>
              </a:ext>
            </a:extLst>
          </p:cNvPr>
          <p:cNvSpPr txBox="1"/>
          <p:nvPr/>
        </p:nvSpPr>
        <p:spPr>
          <a:xfrm>
            <a:off x="9750340" y="1981757"/>
            <a:ext cx="1008000" cy="538609"/>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William</a:t>
            </a:r>
          </a:p>
          <a:p>
            <a:pPr algn="ctr"/>
            <a:r>
              <a:rPr lang="en-US" sz="1000">
                <a:solidFill>
                  <a:srgbClr val="FFFFFF">
                    <a:lumMod val="50000"/>
                  </a:srgbClr>
                </a:solidFill>
                <a:latin typeface="ABeeZee" panose="02000000000000000000" pitchFamily="2" charset="0"/>
              </a:rPr>
              <a:t>Grill</a:t>
            </a:r>
          </a:p>
          <a:p>
            <a:pPr algn="ctr"/>
            <a:r>
              <a:rPr lang="en-US" sz="900">
                <a:solidFill>
                  <a:srgbClr val="C35993"/>
                </a:solidFill>
                <a:latin typeface="ABeeZee" panose="02000000000000000000" pitchFamily="2" charset="0"/>
              </a:rPr>
              <a:t>1990-</a:t>
            </a:r>
            <a:endParaRPr lang="en-GB" sz="1000">
              <a:solidFill>
                <a:srgbClr val="C35993"/>
              </a:solidFill>
              <a:latin typeface="ABeeZee" panose="02000000000000000000" pitchFamily="2" charset="0"/>
            </a:endParaRPr>
          </a:p>
        </p:txBody>
      </p:sp>
      <p:sp>
        <p:nvSpPr>
          <p:cNvPr id="21" name="TextBox 20">
            <a:extLst>
              <a:ext uri="{FF2B5EF4-FFF2-40B4-BE49-F238E27FC236}">
                <a16:creationId xmlns:a16="http://schemas.microsoft.com/office/drawing/2014/main" id="{621EBD65-F77F-FF68-7C0D-4C548D9075ED}"/>
              </a:ext>
            </a:extLst>
          </p:cNvPr>
          <p:cNvSpPr txBox="1"/>
          <p:nvPr/>
        </p:nvSpPr>
        <p:spPr>
          <a:xfrm>
            <a:off x="3846914" y="1981757"/>
            <a:ext cx="1008000" cy="538609"/>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Frida</a:t>
            </a:r>
          </a:p>
          <a:p>
            <a:pPr algn="ctr"/>
            <a:r>
              <a:rPr lang="en-US" sz="1000">
                <a:solidFill>
                  <a:prstClr val="black"/>
                </a:solidFill>
                <a:latin typeface="ABeeZee" panose="02000000000000000000" pitchFamily="2" charset="0"/>
              </a:rPr>
              <a:t>Kahlo</a:t>
            </a:r>
          </a:p>
          <a:p>
            <a:pPr algn="ctr"/>
            <a:r>
              <a:rPr lang="en-US" sz="900">
                <a:solidFill>
                  <a:srgbClr val="C35993"/>
                </a:solidFill>
                <a:latin typeface="ABeeZee" panose="02000000000000000000" pitchFamily="2" charset="0"/>
              </a:rPr>
              <a:t>1907-1954</a:t>
            </a:r>
            <a:endParaRPr lang="en-US" sz="1000">
              <a:solidFill>
                <a:srgbClr val="C35993"/>
              </a:solidFill>
              <a:latin typeface="ABeeZee" panose="02000000000000000000" pitchFamily="2" charset="0"/>
            </a:endParaRPr>
          </a:p>
        </p:txBody>
      </p:sp>
      <p:sp>
        <p:nvSpPr>
          <p:cNvPr id="22" name="TextBox 21">
            <a:extLst>
              <a:ext uri="{FF2B5EF4-FFF2-40B4-BE49-F238E27FC236}">
                <a16:creationId xmlns:a16="http://schemas.microsoft.com/office/drawing/2014/main" id="{57896049-EB5E-09DB-E321-6F7805A697C0}"/>
              </a:ext>
            </a:extLst>
          </p:cNvPr>
          <p:cNvSpPr txBox="1"/>
          <p:nvPr/>
        </p:nvSpPr>
        <p:spPr>
          <a:xfrm>
            <a:off x="6700492" y="6283640"/>
            <a:ext cx="3986523" cy="200055"/>
          </a:xfrm>
          <a:prstGeom prst="rect">
            <a:avLst/>
          </a:prstGeom>
          <a:noFill/>
        </p:spPr>
        <p:txBody>
          <a:bodyPr wrap="square">
            <a:spAutoFit/>
          </a:bodyPr>
          <a:lstStyle/>
          <a:p>
            <a:pPr algn="r" defTabSz="457200"/>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Da Vinci - </a:t>
            </a:r>
            <a:r>
              <a:rPr lang="en-GB" sz="700" err="1">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Luciaroblego</a:t>
            </a:r>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 </a:t>
            </a:r>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hlinkClick r:id="rId9"/>
              </a:rPr>
              <a:t>CC BY-SA 4.0</a:t>
            </a:r>
            <a:r>
              <a:rPr lang="en-GB" sz="700">
                <a:solidFill>
                  <a:srgbClr val="FFFFFF">
                    <a:lumMod val="65000"/>
                  </a:srgbClr>
                </a:solidFill>
                <a:latin typeface="Roboto" panose="02000000000000000000" pitchFamily="2" charset="0"/>
                <a:ea typeface="Roboto" panose="02000000000000000000" pitchFamily="2" charset="0"/>
                <a:cs typeface="Roboto" panose="02000000000000000000" pitchFamily="2" charset="0"/>
              </a:rPr>
              <a:t>, via Wikimedia Commons</a:t>
            </a:r>
          </a:p>
        </p:txBody>
      </p:sp>
      <p:pic>
        <p:nvPicPr>
          <p:cNvPr id="4100" name="Picture 4">
            <a:extLst>
              <a:ext uri="{FF2B5EF4-FFF2-40B4-BE49-F238E27FC236}">
                <a16:creationId xmlns:a16="http://schemas.microsoft.com/office/drawing/2014/main" id="{3385EBAA-C7A3-2378-BFC3-C3933CFB29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480" y="2633598"/>
            <a:ext cx="728831" cy="109324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3" name="Online Media 22" title="Lubaina Himid: Three Works">
            <a:hlinkClick r:id="" action="ppaction://media"/>
            <a:extLst>
              <a:ext uri="{FF2B5EF4-FFF2-40B4-BE49-F238E27FC236}">
                <a16:creationId xmlns:a16="http://schemas.microsoft.com/office/drawing/2014/main" id="{4B2847D4-3443-6475-83A2-E1E18CE7D7E9}"/>
              </a:ext>
            </a:extLst>
          </p:cNvPr>
          <p:cNvPicPr>
            <a:picLocks noRot="1" noChangeAspect="1"/>
          </p:cNvPicPr>
          <p:nvPr>
            <a:videoFile r:link="rId1"/>
          </p:nvPr>
        </p:nvPicPr>
        <p:blipFill>
          <a:blip r:embed="rId11"/>
          <a:stretch>
            <a:fillRect/>
          </a:stretch>
        </p:blipFill>
        <p:spPr>
          <a:xfrm>
            <a:off x="6174047" y="2633597"/>
            <a:ext cx="1949695" cy="1101578"/>
          </a:xfrm>
          <a:prstGeom prst="rect">
            <a:avLst/>
          </a:prstGeom>
        </p:spPr>
      </p:pic>
      <p:pic>
        <p:nvPicPr>
          <p:cNvPr id="4102" name="Picture 6">
            <a:extLst>
              <a:ext uri="{FF2B5EF4-FFF2-40B4-BE49-F238E27FC236}">
                <a16:creationId xmlns:a16="http://schemas.microsoft.com/office/drawing/2014/main" id="{2791C09F-6F6D-466F-EF5F-B5DB3CCA787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3210" t="4657" r="11979"/>
          <a:stretch/>
        </p:blipFill>
        <p:spPr bwMode="auto">
          <a:xfrm>
            <a:off x="5332572" y="2637853"/>
            <a:ext cx="808063" cy="110157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C654D57-6E24-939B-DEFE-92D36BA301F7}"/>
              </a:ext>
            </a:extLst>
          </p:cNvPr>
          <p:cNvSpPr txBox="1"/>
          <p:nvPr/>
        </p:nvSpPr>
        <p:spPr>
          <a:xfrm>
            <a:off x="1576025" y="4391330"/>
            <a:ext cx="874800" cy="553998"/>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Camille Pissarro</a:t>
            </a:r>
          </a:p>
          <a:p>
            <a:pPr algn="ctr"/>
            <a:r>
              <a:rPr lang="en-US" sz="900">
                <a:solidFill>
                  <a:srgbClr val="C35993"/>
                </a:solidFill>
                <a:latin typeface="ABeeZee" panose="02000000000000000000" pitchFamily="2" charset="0"/>
              </a:rPr>
              <a:t>1830-1903</a:t>
            </a:r>
            <a:endParaRPr lang="en-US" sz="1000">
              <a:solidFill>
                <a:srgbClr val="C35993"/>
              </a:solidFill>
              <a:latin typeface="ABeeZee" panose="02000000000000000000" pitchFamily="2" charset="0"/>
            </a:endParaRPr>
          </a:p>
        </p:txBody>
      </p:sp>
      <p:sp>
        <p:nvSpPr>
          <p:cNvPr id="25" name="TextBox 24">
            <a:extLst>
              <a:ext uri="{FF2B5EF4-FFF2-40B4-BE49-F238E27FC236}">
                <a16:creationId xmlns:a16="http://schemas.microsoft.com/office/drawing/2014/main" id="{90FF3DF8-CCD7-BDE5-19FF-5FAD94362574}"/>
              </a:ext>
            </a:extLst>
          </p:cNvPr>
          <p:cNvSpPr txBox="1"/>
          <p:nvPr/>
        </p:nvSpPr>
        <p:spPr>
          <a:xfrm>
            <a:off x="2491157" y="4391330"/>
            <a:ext cx="874800" cy="553998"/>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Kurt Schwitters</a:t>
            </a:r>
          </a:p>
          <a:p>
            <a:pPr algn="ctr"/>
            <a:r>
              <a:rPr lang="en-US" sz="900">
                <a:solidFill>
                  <a:srgbClr val="C35993"/>
                </a:solidFill>
                <a:latin typeface="ABeeZee" panose="02000000000000000000" pitchFamily="2" charset="0"/>
              </a:rPr>
              <a:t>1887-1948</a:t>
            </a:r>
            <a:endParaRPr lang="en-GB" sz="900">
              <a:solidFill>
                <a:srgbClr val="C35993"/>
              </a:solidFill>
              <a:latin typeface="ABeeZee" panose="02000000000000000000" pitchFamily="2" charset="0"/>
            </a:endParaRPr>
          </a:p>
        </p:txBody>
      </p:sp>
      <p:sp>
        <p:nvSpPr>
          <p:cNvPr id="26" name="TextBox 25">
            <a:extLst>
              <a:ext uri="{FF2B5EF4-FFF2-40B4-BE49-F238E27FC236}">
                <a16:creationId xmlns:a16="http://schemas.microsoft.com/office/drawing/2014/main" id="{37435DD5-030E-6426-22FF-44D9B894FEBB}"/>
              </a:ext>
            </a:extLst>
          </p:cNvPr>
          <p:cNvSpPr txBox="1"/>
          <p:nvPr/>
        </p:nvSpPr>
        <p:spPr>
          <a:xfrm>
            <a:off x="3406289" y="4391331"/>
            <a:ext cx="874800" cy="384721"/>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Judith Kerr</a:t>
            </a:r>
          </a:p>
          <a:p>
            <a:pPr algn="ctr"/>
            <a:r>
              <a:rPr lang="en-US" sz="900">
                <a:solidFill>
                  <a:srgbClr val="C35993"/>
                </a:solidFill>
                <a:latin typeface="ABeeZee" panose="02000000000000000000" pitchFamily="2" charset="0"/>
              </a:rPr>
              <a:t>1923-2019</a:t>
            </a:r>
            <a:endParaRPr lang="en-US" sz="1000">
              <a:solidFill>
                <a:srgbClr val="C35993"/>
              </a:solidFill>
              <a:latin typeface="ABeeZee" panose="02000000000000000000" pitchFamily="2" charset="0"/>
            </a:endParaRPr>
          </a:p>
        </p:txBody>
      </p:sp>
      <p:sp>
        <p:nvSpPr>
          <p:cNvPr id="27" name="TextBox 26">
            <a:extLst>
              <a:ext uri="{FF2B5EF4-FFF2-40B4-BE49-F238E27FC236}">
                <a16:creationId xmlns:a16="http://schemas.microsoft.com/office/drawing/2014/main" id="{16A92568-9D3F-A20D-BA44-1F046F2D1D08}"/>
              </a:ext>
            </a:extLst>
          </p:cNvPr>
          <p:cNvSpPr txBox="1"/>
          <p:nvPr/>
        </p:nvSpPr>
        <p:spPr>
          <a:xfrm>
            <a:off x="4321421" y="4391331"/>
            <a:ext cx="874800" cy="538609"/>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Sonia Boyce</a:t>
            </a:r>
            <a:endParaRPr lang="en-US" sz="1000">
              <a:solidFill>
                <a:srgbClr val="C35993"/>
              </a:solidFill>
              <a:latin typeface="ABeeZee" panose="02000000000000000000" pitchFamily="2" charset="0"/>
            </a:endParaRPr>
          </a:p>
          <a:p>
            <a:pPr algn="ctr"/>
            <a:r>
              <a:rPr lang="en-US" sz="900">
                <a:solidFill>
                  <a:srgbClr val="C35993"/>
                </a:solidFill>
                <a:latin typeface="ABeeZee" panose="02000000000000000000" pitchFamily="2" charset="0"/>
              </a:rPr>
              <a:t>1962-</a:t>
            </a:r>
            <a:endParaRPr lang="en-GB" sz="1000">
              <a:solidFill>
                <a:srgbClr val="C35993"/>
              </a:solidFill>
              <a:latin typeface="ABeeZee" panose="02000000000000000000" pitchFamily="2" charset="0"/>
            </a:endParaRPr>
          </a:p>
        </p:txBody>
      </p:sp>
      <p:sp>
        <p:nvSpPr>
          <p:cNvPr id="28" name="TextBox 27">
            <a:extLst>
              <a:ext uri="{FF2B5EF4-FFF2-40B4-BE49-F238E27FC236}">
                <a16:creationId xmlns:a16="http://schemas.microsoft.com/office/drawing/2014/main" id="{8852B486-F5CA-2A44-E650-FE8AA87547BD}"/>
              </a:ext>
            </a:extLst>
          </p:cNvPr>
          <p:cNvSpPr txBox="1"/>
          <p:nvPr/>
        </p:nvSpPr>
        <p:spPr>
          <a:xfrm>
            <a:off x="6151685" y="4391330"/>
            <a:ext cx="874800" cy="553998"/>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Katharine Harvey</a:t>
            </a:r>
          </a:p>
          <a:p>
            <a:pPr algn="ctr"/>
            <a:r>
              <a:rPr lang="en-US" sz="900">
                <a:solidFill>
                  <a:srgbClr val="C35993"/>
                </a:solidFill>
                <a:latin typeface="ABeeZee" panose="02000000000000000000" pitchFamily="2" charset="0"/>
              </a:rPr>
              <a:t>1963-</a:t>
            </a:r>
            <a:endParaRPr lang="en-GB" sz="1000">
              <a:solidFill>
                <a:srgbClr val="C35993"/>
              </a:solidFill>
              <a:latin typeface="ABeeZee" panose="02000000000000000000" pitchFamily="2" charset="0"/>
            </a:endParaRPr>
          </a:p>
        </p:txBody>
      </p:sp>
      <p:sp>
        <p:nvSpPr>
          <p:cNvPr id="35" name="TextBox 34">
            <a:extLst>
              <a:ext uri="{FF2B5EF4-FFF2-40B4-BE49-F238E27FC236}">
                <a16:creationId xmlns:a16="http://schemas.microsoft.com/office/drawing/2014/main" id="{10AB726A-79A5-B489-C407-8FA67CDD1CD0}"/>
              </a:ext>
            </a:extLst>
          </p:cNvPr>
          <p:cNvSpPr txBox="1"/>
          <p:nvPr/>
        </p:nvSpPr>
        <p:spPr>
          <a:xfrm>
            <a:off x="8897081" y="4391330"/>
            <a:ext cx="874800" cy="553998"/>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Ifeoma </a:t>
            </a:r>
            <a:r>
              <a:rPr lang="en-US" sz="1000" err="1">
                <a:solidFill>
                  <a:srgbClr val="FFFFFF">
                    <a:lumMod val="50000"/>
                  </a:srgbClr>
                </a:solidFill>
                <a:latin typeface="ABeeZee" panose="02000000000000000000" pitchFamily="2" charset="0"/>
              </a:rPr>
              <a:t>Anyaeji</a:t>
            </a:r>
            <a:endParaRPr lang="en-US" sz="1000">
              <a:solidFill>
                <a:srgbClr val="FFFFFF">
                  <a:lumMod val="50000"/>
                </a:srgbClr>
              </a:solidFill>
              <a:latin typeface="ABeeZee" panose="02000000000000000000" pitchFamily="2" charset="0"/>
            </a:endParaRPr>
          </a:p>
          <a:p>
            <a:pPr algn="ctr"/>
            <a:r>
              <a:rPr lang="en-US" sz="900">
                <a:solidFill>
                  <a:srgbClr val="C35993"/>
                </a:solidFill>
                <a:latin typeface="ABeeZee" panose="02000000000000000000" pitchFamily="2" charset="0"/>
              </a:rPr>
              <a:t>1981-</a:t>
            </a:r>
            <a:endParaRPr lang="en-GB" sz="1000">
              <a:solidFill>
                <a:srgbClr val="C35993"/>
              </a:solidFill>
              <a:latin typeface="ABeeZee" panose="02000000000000000000" pitchFamily="2" charset="0"/>
            </a:endParaRPr>
          </a:p>
        </p:txBody>
      </p:sp>
      <p:sp>
        <p:nvSpPr>
          <p:cNvPr id="37" name="TextBox 36">
            <a:extLst>
              <a:ext uri="{FF2B5EF4-FFF2-40B4-BE49-F238E27FC236}">
                <a16:creationId xmlns:a16="http://schemas.microsoft.com/office/drawing/2014/main" id="{8ED6C131-527D-8900-09F7-6AC7D68CBF4F}"/>
              </a:ext>
            </a:extLst>
          </p:cNvPr>
          <p:cNvSpPr txBox="1"/>
          <p:nvPr/>
        </p:nvSpPr>
        <p:spPr>
          <a:xfrm>
            <a:off x="9812214" y="4391330"/>
            <a:ext cx="874800" cy="707886"/>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Serge </a:t>
            </a:r>
            <a:r>
              <a:rPr lang="en-US" sz="1000" err="1">
                <a:solidFill>
                  <a:srgbClr val="FFFFFF">
                    <a:lumMod val="50000"/>
                  </a:srgbClr>
                </a:solidFill>
                <a:latin typeface="ABeeZee" panose="02000000000000000000" pitchFamily="2" charset="0"/>
              </a:rPr>
              <a:t>Attukwei</a:t>
            </a:r>
            <a:r>
              <a:rPr lang="en-US" sz="1000">
                <a:solidFill>
                  <a:srgbClr val="FFFFFF">
                    <a:lumMod val="50000"/>
                  </a:srgbClr>
                </a:solidFill>
                <a:latin typeface="ABeeZee" panose="02000000000000000000" pitchFamily="2" charset="0"/>
              </a:rPr>
              <a:t> Clottey</a:t>
            </a:r>
          </a:p>
          <a:p>
            <a:pPr algn="ctr"/>
            <a:r>
              <a:rPr lang="en-US" sz="900">
                <a:solidFill>
                  <a:srgbClr val="C35993"/>
                </a:solidFill>
                <a:latin typeface="ABeeZee" panose="02000000000000000000" pitchFamily="2" charset="0"/>
              </a:rPr>
              <a:t>1985-</a:t>
            </a:r>
            <a:endParaRPr lang="en-US" sz="1000">
              <a:solidFill>
                <a:srgbClr val="C35993"/>
              </a:solidFill>
              <a:latin typeface="ABeeZee" panose="02000000000000000000" pitchFamily="2" charset="0"/>
            </a:endParaRPr>
          </a:p>
        </p:txBody>
      </p:sp>
      <p:sp>
        <p:nvSpPr>
          <p:cNvPr id="41" name="TextBox 40">
            <a:extLst>
              <a:ext uri="{FF2B5EF4-FFF2-40B4-BE49-F238E27FC236}">
                <a16:creationId xmlns:a16="http://schemas.microsoft.com/office/drawing/2014/main" id="{BEB9BB34-CD29-D112-D708-F4CAB85F34F5}"/>
              </a:ext>
            </a:extLst>
          </p:cNvPr>
          <p:cNvSpPr txBox="1"/>
          <p:nvPr/>
        </p:nvSpPr>
        <p:spPr>
          <a:xfrm>
            <a:off x="5236553" y="4391330"/>
            <a:ext cx="874800" cy="553998"/>
          </a:xfrm>
          <a:prstGeom prst="rect">
            <a:avLst/>
          </a:prstGeom>
          <a:noFill/>
        </p:spPr>
        <p:txBody>
          <a:bodyPr wrap="square" rtlCol="0">
            <a:spAutoFit/>
          </a:bodyPr>
          <a:lstStyle/>
          <a:p>
            <a:pPr algn="ctr"/>
            <a:r>
              <a:rPr lang="en-US" sz="1000">
                <a:solidFill>
                  <a:prstClr val="black"/>
                </a:solidFill>
                <a:latin typeface="ABeeZee" panose="02000000000000000000" pitchFamily="2" charset="0"/>
              </a:rPr>
              <a:t>Yinka </a:t>
            </a:r>
            <a:r>
              <a:rPr lang="en-US" sz="1000" err="1">
                <a:solidFill>
                  <a:prstClr val="black"/>
                </a:solidFill>
                <a:latin typeface="ABeeZee" panose="02000000000000000000" pitchFamily="2" charset="0"/>
              </a:rPr>
              <a:t>Shonibare</a:t>
            </a:r>
            <a:endParaRPr lang="en-US" sz="1000">
              <a:solidFill>
                <a:prstClr val="black"/>
              </a:solidFill>
              <a:latin typeface="ABeeZee" panose="02000000000000000000" pitchFamily="2" charset="0"/>
            </a:endParaRPr>
          </a:p>
          <a:p>
            <a:pPr algn="ctr"/>
            <a:r>
              <a:rPr lang="en-US" sz="900">
                <a:solidFill>
                  <a:srgbClr val="C35993"/>
                </a:solidFill>
                <a:latin typeface="ABeeZee" panose="02000000000000000000" pitchFamily="2" charset="0"/>
              </a:rPr>
              <a:t>1962-</a:t>
            </a:r>
            <a:endParaRPr lang="en-GB" sz="1000">
              <a:solidFill>
                <a:srgbClr val="C35993"/>
              </a:solidFill>
              <a:latin typeface="ABeeZee" panose="02000000000000000000" pitchFamily="2" charset="0"/>
            </a:endParaRPr>
          </a:p>
        </p:txBody>
      </p:sp>
      <p:sp>
        <p:nvSpPr>
          <p:cNvPr id="43" name="TextBox 42">
            <a:extLst>
              <a:ext uri="{FF2B5EF4-FFF2-40B4-BE49-F238E27FC236}">
                <a16:creationId xmlns:a16="http://schemas.microsoft.com/office/drawing/2014/main" id="{E97E6CE2-513D-F221-3C28-BD202B8F2D51}"/>
              </a:ext>
            </a:extLst>
          </p:cNvPr>
          <p:cNvSpPr txBox="1"/>
          <p:nvPr/>
        </p:nvSpPr>
        <p:spPr>
          <a:xfrm>
            <a:off x="7066817" y="4391330"/>
            <a:ext cx="874800" cy="553998"/>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Veronika </a:t>
            </a:r>
            <a:r>
              <a:rPr lang="en-US" sz="1000" err="1">
                <a:solidFill>
                  <a:srgbClr val="FFFFFF">
                    <a:lumMod val="50000"/>
                  </a:srgbClr>
                </a:solidFill>
                <a:latin typeface="ABeeZee" panose="02000000000000000000" pitchFamily="2" charset="0"/>
              </a:rPr>
              <a:t>Richterová</a:t>
            </a:r>
            <a:endParaRPr lang="en-US" sz="1000">
              <a:solidFill>
                <a:srgbClr val="FFFFFF">
                  <a:lumMod val="50000"/>
                </a:srgbClr>
              </a:solidFill>
              <a:latin typeface="ABeeZee" panose="02000000000000000000" pitchFamily="2" charset="0"/>
            </a:endParaRPr>
          </a:p>
          <a:p>
            <a:pPr algn="ctr"/>
            <a:r>
              <a:rPr lang="en-US" sz="900">
                <a:solidFill>
                  <a:srgbClr val="C35993"/>
                </a:solidFill>
                <a:latin typeface="ABeeZee" panose="02000000000000000000" pitchFamily="2" charset="0"/>
              </a:rPr>
              <a:t>1964-</a:t>
            </a:r>
            <a:endParaRPr lang="en-GB" sz="1000">
              <a:solidFill>
                <a:srgbClr val="C35993"/>
              </a:solidFill>
              <a:latin typeface="ABeeZee" panose="02000000000000000000" pitchFamily="2" charset="0"/>
            </a:endParaRPr>
          </a:p>
        </p:txBody>
      </p:sp>
      <p:sp>
        <p:nvSpPr>
          <p:cNvPr id="44" name="TextBox 43">
            <a:extLst>
              <a:ext uri="{FF2B5EF4-FFF2-40B4-BE49-F238E27FC236}">
                <a16:creationId xmlns:a16="http://schemas.microsoft.com/office/drawing/2014/main" id="{30530CF1-EBC7-823D-D14C-BB77E3C5FF2F}"/>
              </a:ext>
            </a:extLst>
          </p:cNvPr>
          <p:cNvSpPr txBox="1"/>
          <p:nvPr/>
        </p:nvSpPr>
        <p:spPr>
          <a:xfrm>
            <a:off x="7981949" y="4391331"/>
            <a:ext cx="874800" cy="538609"/>
          </a:xfrm>
          <a:prstGeom prst="rect">
            <a:avLst/>
          </a:prstGeom>
          <a:noFill/>
        </p:spPr>
        <p:txBody>
          <a:bodyPr wrap="square" rtlCol="0">
            <a:spAutoFit/>
          </a:bodyPr>
          <a:lstStyle/>
          <a:p>
            <a:pPr algn="ctr"/>
            <a:r>
              <a:rPr lang="en-US" sz="1000">
                <a:solidFill>
                  <a:srgbClr val="FFFFFF">
                    <a:lumMod val="50000"/>
                  </a:srgbClr>
                </a:solidFill>
                <a:latin typeface="ABeeZee" panose="02000000000000000000" pitchFamily="2" charset="0"/>
              </a:rPr>
              <a:t>Stephen Wiltshire</a:t>
            </a:r>
          </a:p>
          <a:p>
            <a:pPr algn="ctr"/>
            <a:r>
              <a:rPr lang="en-US" sz="900">
                <a:solidFill>
                  <a:srgbClr val="C35993"/>
                </a:solidFill>
                <a:latin typeface="ABeeZee" panose="02000000000000000000" pitchFamily="2" charset="0"/>
              </a:rPr>
              <a:t>1974 - </a:t>
            </a:r>
            <a:endParaRPr lang="en-US" sz="1000">
              <a:solidFill>
                <a:srgbClr val="C35993"/>
              </a:solidFill>
              <a:latin typeface="ABeeZee" panose="02000000000000000000" pitchFamily="2" charset="0"/>
            </a:endParaRPr>
          </a:p>
        </p:txBody>
      </p:sp>
      <p:pic>
        <p:nvPicPr>
          <p:cNvPr id="45" name="Online Media 3" title="Sonia Boyce – ‘Gathering a History of Black Women’ | TateShots">
            <a:hlinkClick r:id="" action="ppaction://media"/>
            <a:extLst>
              <a:ext uri="{FF2B5EF4-FFF2-40B4-BE49-F238E27FC236}">
                <a16:creationId xmlns:a16="http://schemas.microsoft.com/office/drawing/2014/main" id="{C2B65622-29B4-5BCC-BB8A-9ABA01297B01}"/>
              </a:ext>
            </a:extLst>
          </p:cNvPr>
          <p:cNvPicPr>
            <a:picLocks noRot="1" noChangeAspect="1"/>
          </p:cNvPicPr>
          <p:nvPr>
            <a:videoFile r:link="rId2"/>
          </p:nvPr>
        </p:nvPicPr>
        <p:blipFill>
          <a:blip r:embed="rId13"/>
          <a:stretch>
            <a:fillRect/>
          </a:stretch>
        </p:blipFill>
        <p:spPr>
          <a:xfrm>
            <a:off x="2913612" y="4929939"/>
            <a:ext cx="2227734" cy="1258670"/>
          </a:xfrm>
          <a:prstGeom prst="rect">
            <a:avLst/>
          </a:prstGeom>
        </p:spPr>
      </p:pic>
      <p:pic>
        <p:nvPicPr>
          <p:cNvPr id="47" name="Online Media 5" title="Yinka Shonibare MBE – 'I'm the Rebel Within' | TateShots">
            <a:hlinkClick r:id="" action="ppaction://media"/>
            <a:extLst>
              <a:ext uri="{FF2B5EF4-FFF2-40B4-BE49-F238E27FC236}">
                <a16:creationId xmlns:a16="http://schemas.microsoft.com/office/drawing/2014/main" id="{128CF871-9800-072A-5DF9-9921F8B5F8DD}"/>
              </a:ext>
            </a:extLst>
          </p:cNvPr>
          <p:cNvPicPr>
            <a:picLocks noRot="1" noChangeAspect="1"/>
          </p:cNvPicPr>
          <p:nvPr>
            <a:videoFile r:link="rId3"/>
          </p:nvPr>
        </p:nvPicPr>
        <p:blipFill>
          <a:blip r:embed="rId14"/>
          <a:stretch>
            <a:fillRect/>
          </a:stretch>
        </p:blipFill>
        <p:spPr>
          <a:xfrm>
            <a:off x="5196221" y="4929939"/>
            <a:ext cx="2227734" cy="1258670"/>
          </a:xfrm>
          <a:prstGeom prst="rect">
            <a:avLst/>
          </a:prstGeom>
        </p:spPr>
      </p:pic>
      <p:sp>
        <p:nvSpPr>
          <p:cNvPr id="48" name="TextBox 47">
            <a:extLst>
              <a:ext uri="{FF2B5EF4-FFF2-40B4-BE49-F238E27FC236}">
                <a16:creationId xmlns:a16="http://schemas.microsoft.com/office/drawing/2014/main" id="{88240215-D864-AAAC-A361-5C65A2336CEF}"/>
              </a:ext>
            </a:extLst>
          </p:cNvPr>
          <p:cNvSpPr txBox="1"/>
          <p:nvPr/>
        </p:nvSpPr>
        <p:spPr>
          <a:xfrm>
            <a:off x="1346202" y="833860"/>
            <a:ext cx="9018165" cy="646331"/>
          </a:xfrm>
          <a:prstGeom prst="rect">
            <a:avLst/>
          </a:prstGeom>
          <a:noFill/>
        </p:spPr>
        <p:txBody>
          <a:bodyPr wrap="square" rtlCol="0">
            <a:spAutoFit/>
          </a:bodyPr>
          <a:lstStyle/>
          <a:p>
            <a:pPr defTabSz="457200"/>
            <a:r>
              <a:rPr lang="en-GB" sz="900" b="1">
                <a:solidFill>
                  <a:srgbClr val="565656"/>
                </a:solidFill>
                <a:latin typeface="Roboto" panose="02000000000000000000" pitchFamily="2" charset="0"/>
                <a:ea typeface="Roboto" panose="02000000000000000000" pitchFamily="2" charset="0"/>
              </a:rPr>
              <a:t>NB. </a:t>
            </a:r>
            <a:r>
              <a:rPr lang="en-GB" sz="900">
                <a:solidFill>
                  <a:srgbClr val="565656"/>
                </a:solidFill>
                <a:latin typeface="Roboto" panose="02000000000000000000" pitchFamily="2" charset="0"/>
                <a:ea typeface="Roboto" panose="02000000000000000000" pitchFamily="2" charset="0"/>
              </a:rPr>
              <a:t>The key artists in these slides will ensure that pupils can see high-quality </a:t>
            </a:r>
            <a:r>
              <a:rPr lang="en-GB" sz="900" b="1">
                <a:solidFill>
                  <a:srgbClr val="565656"/>
                </a:solidFill>
                <a:latin typeface="Roboto" panose="02000000000000000000" pitchFamily="2" charset="0"/>
                <a:ea typeface="Roboto" panose="02000000000000000000" pitchFamily="2" charset="0"/>
              </a:rPr>
              <a:t>examples of practical knowledge</a:t>
            </a:r>
            <a:r>
              <a:rPr lang="en-GB" sz="900">
                <a:solidFill>
                  <a:srgbClr val="565656"/>
                </a:solidFill>
                <a:latin typeface="Roboto" panose="02000000000000000000" pitchFamily="2" charset="0"/>
                <a:ea typeface="Roboto" panose="02000000000000000000" pitchFamily="2" charset="0"/>
              </a:rPr>
              <a:t>, as well as be exposed to artists who have made </a:t>
            </a:r>
            <a:r>
              <a:rPr lang="en-GB" sz="900" b="1">
                <a:solidFill>
                  <a:srgbClr val="565656"/>
                </a:solidFill>
                <a:latin typeface="Roboto" panose="02000000000000000000" pitchFamily="2" charset="0"/>
                <a:ea typeface="Roboto" panose="02000000000000000000" pitchFamily="2" charset="0"/>
              </a:rPr>
              <a:t>great contributions to global art</a:t>
            </a:r>
            <a:r>
              <a:rPr lang="en-GB" sz="900">
                <a:solidFill>
                  <a:srgbClr val="565656"/>
                </a:solidFill>
                <a:latin typeface="Roboto" panose="02000000000000000000" pitchFamily="2" charset="0"/>
                <a:ea typeface="Roboto" panose="02000000000000000000" pitchFamily="2" charset="0"/>
              </a:rPr>
              <a:t>, building their cultural capital. Many of the artists also allow </a:t>
            </a:r>
            <a:r>
              <a:rPr lang="en-GB" sz="900" b="1">
                <a:solidFill>
                  <a:srgbClr val="565656"/>
                </a:solidFill>
                <a:latin typeface="Roboto" panose="02000000000000000000" pitchFamily="2" charset="0"/>
                <a:ea typeface="Roboto" panose="02000000000000000000" pitchFamily="2" charset="0"/>
              </a:rPr>
              <a:t>all pupils to see themselves reflected positively </a:t>
            </a:r>
            <a:r>
              <a:rPr lang="en-GB" sz="900">
                <a:solidFill>
                  <a:srgbClr val="565656"/>
                </a:solidFill>
                <a:latin typeface="Roboto" panose="02000000000000000000" pitchFamily="2" charset="0"/>
                <a:ea typeface="Roboto" panose="02000000000000000000" pitchFamily="2" charset="0"/>
              </a:rPr>
              <a:t>in the curriculum. However, much of art history has been dominated by white men. Therefore, to ensure a diverse and inclusive curriculum, we have also included ‘hinterland’ artists – shown in </a:t>
            </a:r>
            <a:r>
              <a:rPr lang="en-GB" sz="900" b="1">
                <a:solidFill>
                  <a:srgbClr val="565656"/>
                </a:solidFill>
                <a:latin typeface="Roboto" panose="02000000000000000000" pitchFamily="2" charset="0"/>
                <a:ea typeface="Roboto" panose="02000000000000000000" pitchFamily="2" charset="0"/>
              </a:rPr>
              <a:t>grey</a:t>
            </a:r>
            <a:r>
              <a:rPr lang="en-GB" sz="900">
                <a:solidFill>
                  <a:srgbClr val="565656"/>
                </a:solidFill>
                <a:latin typeface="Roboto" panose="02000000000000000000" pitchFamily="2" charset="0"/>
                <a:ea typeface="Roboto" panose="02000000000000000000" pitchFamily="2" charset="0"/>
              </a:rPr>
              <a:t>. Their work may be less mainstream or prominent from art history perspective, but their inclusion in the curriculum ensures that all pupils have positive role models within the field of art.</a:t>
            </a:r>
          </a:p>
        </p:txBody>
      </p:sp>
      <p:pic>
        <p:nvPicPr>
          <p:cNvPr id="3" name="Picture 2" descr="A screenshot of a computer&#10;&#10;Description automatically generated">
            <a:extLst>
              <a:ext uri="{FF2B5EF4-FFF2-40B4-BE49-F238E27FC236}">
                <a16:creationId xmlns:a16="http://schemas.microsoft.com/office/drawing/2014/main" id="{5DA9856A-903E-2BD3-0437-4F4130DB1500}"/>
              </a:ext>
            </a:extLst>
          </p:cNvPr>
          <p:cNvPicPr>
            <a:picLocks noChangeAspect="1"/>
          </p:cNvPicPr>
          <p:nvPr/>
        </p:nvPicPr>
        <p:blipFill rotWithShape="1">
          <a:blip r:embed="rId15"/>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418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3"/>
                </p:tgtEl>
              </p:cMediaNode>
            </p:video>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3"/>
                                        </p:tgtEl>
                                      </p:cBhvr>
                                    </p:cmd>
                                  </p:childTnLst>
                                </p:cTn>
                              </p:par>
                            </p:childTnLst>
                          </p:cTn>
                        </p:par>
                      </p:childTnLst>
                    </p:cTn>
                  </p:par>
                </p:childTnLst>
              </p:cTn>
              <p:nextCondLst>
                <p:cond evt="onClick" delay="0">
                  <p:tgtEl>
                    <p:spTgt spid="23"/>
                  </p:tgtEl>
                </p:cond>
              </p:nextCondLst>
            </p:seq>
            <p:seq concurrent="1" nextAc="seek">
              <p:cTn id="21" restart="whenNotActive" fill="hold" evtFilter="cancelBubble" nodeType="interactiveSeq">
                <p:stCondLst>
                  <p:cond evt="onClick" delay="0">
                    <p:tgtEl>
                      <p:spTgt spid="45"/>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45"/>
                                        </p:tgtEl>
                                      </p:cBhvr>
                                    </p:cmd>
                                  </p:childTnLst>
                                </p:cTn>
                              </p:par>
                            </p:childTnLst>
                          </p:cTn>
                        </p:par>
                      </p:childTnLst>
                    </p:cTn>
                  </p:par>
                </p:childTnLst>
              </p:cTn>
              <p:nextCondLst>
                <p:cond evt="onClick" delay="0">
                  <p:tgtEl>
                    <p:spTgt spid="45"/>
                  </p:tgtEl>
                </p:cond>
              </p:nextCondLst>
            </p:seq>
            <p:seq concurrent="1" nextAc="seek">
              <p:cTn id="26" restart="whenNotActive" fill="hold" evtFilter="cancelBubble" nodeType="interactiveSeq">
                <p:stCondLst>
                  <p:cond evt="onClick" delay="0">
                    <p:tgtEl>
                      <p:spTgt spid="47"/>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47"/>
                                        </p:tgtEl>
                                      </p:cBhvr>
                                    </p:cmd>
                                  </p:childTnLst>
                                </p:cTn>
                              </p:par>
                            </p:childTnLst>
                          </p:cTn>
                        </p:par>
                      </p:childTnLst>
                    </p:cTn>
                  </p:par>
                </p:childTnLst>
              </p:cTn>
              <p:nextCondLst>
                <p:cond evt="onClick" delay="0">
                  <p:tgtEl>
                    <p:spTgt spid="47"/>
                  </p:tgtEl>
                </p:cond>
              </p:nextCondLst>
            </p:seq>
            <p:video>
              <p:cMediaNode vol="80000">
                <p:cTn id="31" fill="hold" display="0">
                  <p:stCondLst>
                    <p:cond delay="indefinite"/>
                  </p:stCondLst>
                </p:cTn>
                <p:tgtEl>
                  <p:spTgt spid="45"/>
                </p:tgtEl>
              </p:cMediaNode>
            </p:video>
            <p:video>
              <p:cMediaNode vol="80000">
                <p:cTn id="32" fill="hold" display="0">
                  <p:stCondLst>
                    <p:cond delay="indefinite"/>
                  </p:stCondLst>
                </p:cTn>
                <p:tgtEl>
                  <p:spTgt spid="47"/>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2367CD6D-0BC3-E08B-0089-2DB5752D1B44}"/>
              </a:ext>
            </a:extLst>
          </p:cNvPr>
          <p:cNvPicPr>
            <a:picLocks noChangeAspect="1"/>
          </p:cNvPicPr>
          <p:nvPr/>
        </p:nvPicPr>
        <p:blipFill>
          <a:blip r:embed="rId2"/>
          <a:stretch>
            <a:fillRect/>
          </a:stretch>
        </p:blipFill>
        <p:spPr>
          <a:xfrm>
            <a:off x="3860427" y="1752485"/>
            <a:ext cx="5377950" cy="3509909"/>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1537283" y="1827643"/>
            <a:ext cx="1006676" cy="182996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23" name="TextBox 22">
            <a:extLst>
              <a:ext uri="{FF2B5EF4-FFF2-40B4-BE49-F238E27FC236}">
                <a16:creationId xmlns:a16="http://schemas.microsoft.com/office/drawing/2014/main" id="{54204133-3A22-520F-DCD5-FF8996BE9667}"/>
              </a:ext>
            </a:extLst>
          </p:cNvPr>
          <p:cNvSpPr txBox="1"/>
          <p:nvPr/>
        </p:nvSpPr>
        <p:spPr>
          <a:xfrm>
            <a:off x="3845586" y="1019008"/>
            <a:ext cx="1508082" cy="707886"/>
          </a:xfrm>
          <a:prstGeom prst="rect">
            <a:avLst/>
          </a:prstGeom>
          <a:noFill/>
        </p:spPr>
        <p:txBody>
          <a:bodyPr wrap="square" rtlCol="0">
            <a:spAutoFit/>
          </a:bodyPr>
          <a:lstStyle/>
          <a:p>
            <a:pPr defTabSz="457200">
              <a:spcAft>
                <a:spcPts val="600"/>
              </a:spcAft>
            </a:pPr>
            <a:r>
              <a:rPr lang="en-US" sz="1000" b="1">
                <a:solidFill>
                  <a:srgbClr val="000000"/>
                </a:solidFill>
                <a:latin typeface="Roboto" panose="02000000000000000000" pitchFamily="2" charset="0"/>
                <a:ea typeface="Roboto" panose="02000000000000000000" pitchFamily="2" charset="0"/>
                <a:cs typeface="Roboto" panose="02000000000000000000" pitchFamily="2" charset="0"/>
              </a:rPr>
              <a:t>Primary colours </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are red, blue and yellow. They cannot be mixed from other colours.</a:t>
            </a:r>
          </a:p>
        </p:txBody>
      </p:sp>
      <p:sp>
        <p:nvSpPr>
          <p:cNvPr id="24" name="TextBox 23">
            <a:extLst>
              <a:ext uri="{FF2B5EF4-FFF2-40B4-BE49-F238E27FC236}">
                <a16:creationId xmlns:a16="http://schemas.microsoft.com/office/drawing/2014/main" id="{AECBBF60-CD56-DBE4-9B55-7879832B9C6F}"/>
              </a:ext>
            </a:extLst>
          </p:cNvPr>
          <p:cNvSpPr txBox="1"/>
          <p:nvPr/>
        </p:nvSpPr>
        <p:spPr>
          <a:xfrm>
            <a:off x="5591894" y="1019008"/>
            <a:ext cx="1508082" cy="707886"/>
          </a:xfrm>
          <a:prstGeom prst="rect">
            <a:avLst/>
          </a:prstGeom>
          <a:noFill/>
        </p:spPr>
        <p:txBody>
          <a:bodyPr wrap="square" rtlCol="0">
            <a:spAutoFit/>
          </a:bodyPr>
          <a:lstStyle/>
          <a:p>
            <a:pPr defTabSz="457200">
              <a:spcAft>
                <a:spcPts val="600"/>
              </a:spcAft>
            </a:pPr>
            <a:r>
              <a:rPr lang="en-US" sz="1000" b="1">
                <a:solidFill>
                  <a:srgbClr val="000000"/>
                </a:solidFill>
                <a:latin typeface="Roboto" panose="02000000000000000000" pitchFamily="2" charset="0"/>
                <a:ea typeface="Roboto" panose="02000000000000000000" pitchFamily="2" charset="0"/>
                <a:cs typeface="Roboto" panose="02000000000000000000" pitchFamily="2" charset="0"/>
              </a:rPr>
              <a:t>Secondary colours </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are green, orange and purple. They are mixed from primary colours.</a:t>
            </a:r>
          </a:p>
        </p:txBody>
      </p:sp>
      <p:sp>
        <p:nvSpPr>
          <p:cNvPr id="25" name="TextBox 24">
            <a:extLst>
              <a:ext uri="{FF2B5EF4-FFF2-40B4-BE49-F238E27FC236}">
                <a16:creationId xmlns:a16="http://schemas.microsoft.com/office/drawing/2014/main" id="{F9CEE98A-02EE-CFAE-34D4-5275CBE09FB5}"/>
              </a:ext>
            </a:extLst>
          </p:cNvPr>
          <p:cNvSpPr txBox="1"/>
          <p:nvPr/>
        </p:nvSpPr>
        <p:spPr>
          <a:xfrm>
            <a:off x="4840414" y="5542947"/>
            <a:ext cx="1759752" cy="861774"/>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Artists can change the way a colour looks by making </a:t>
            </a:r>
            <a:r>
              <a:rPr lang="en-US" sz="1000" b="1">
                <a:solidFill>
                  <a:srgbClr val="000000"/>
                </a:solidFill>
                <a:latin typeface="Roboto" panose="02000000000000000000" pitchFamily="2" charset="0"/>
                <a:ea typeface="Roboto" panose="02000000000000000000" pitchFamily="2" charset="0"/>
                <a:cs typeface="Roboto" panose="02000000000000000000" pitchFamily="2" charset="0"/>
              </a:rPr>
              <a:t>tints</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 (adding white), </a:t>
            </a:r>
            <a:r>
              <a:rPr lang="en-US" sz="1000" b="1">
                <a:solidFill>
                  <a:srgbClr val="000000"/>
                </a:solidFill>
                <a:latin typeface="Roboto" panose="02000000000000000000" pitchFamily="2" charset="0"/>
                <a:ea typeface="Roboto" panose="02000000000000000000" pitchFamily="2" charset="0"/>
                <a:cs typeface="Roboto" panose="02000000000000000000" pitchFamily="2" charset="0"/>
              </a:rPr>
              <a:t>tones</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 (adding grey) and </a:t>
            </a:r>
            <a:r>
              <a:rPr lang="en-US" sz="1000" b="1">
                <a:solidFill>
                  <a:srgbClr val="000000"/>
                </a:solidFill>
                <a:latin typeface="Roboto" panose="02000000000000000000" pitchFamily="2" charset="0"/>
                <a:ea typeface="Roboto" panose="02000000000000000000" pitchFamily="2" charset="0"/>
                <a:cs typeface="Roboto" panose="02000000000000000000" pitchFamily="2" charset="0"/>
              </a:rPr>
              <a:t>shades</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 (adding black).</a:t>
            </a:r>
          </a:p>
        </p:txBody>
      </p:sp>
      <p:sp>
        <p:nvSpPr>
          <p:cNvPr id="26" name="TextBox 25">
            <a:extLst>
              <a:ext uri="{FF2B5EF4-FFF2-40B4-BE49-F238E27FC236}">
                <a16:creationId xmlns:a16="http://schemas.microsoft.com/office/drawing/2014/main" id="{268F0155-4BAA-F4F5-9ED6-F8697C830544}"/>
              </a:ext>
            </a:extLst>
          </p:cNvPr>
          <p:cNvSpPr txBox="1"/>
          <p:nvPr/>
        </p:nvSpPr>
        <p:spPr>
          <a:xfrm>
            <a:off x="6600166" y="5542947"/>
            <a:ext cx="1759752" cy="707886"/>
          </a:xfrm>
          <a:prstGeom prst="rect">
            <a:avLst/>
          </a:prstGeom>
          <a:noFill/>
        </p:spPr>
        <p:txBody>
          <a:bodyPr wrap="square" rtlCol="0">
            <a:spAutoFit/>
          </a:bodyPr>
          <a:lstStyle/>
          <a:p>
            <a:pPr defTabSz="457200">
              <a:spcAft>
                <a:spcPts val="600"/>
              </a:spcAft>
            </a:pPr>
            <a:r>
              <a:rPr lang="en-US" sz="1000" b="1">
                <a:solidFill>
                  <a:srgbClr val="000000"/>
                </a:solidFill>
                <a:latin typeface="Roboto" panose="02000000000000000000" pitchFamily="2" charset="0"/>
                <a:ea typeface="Roboto" panose="02000000000000000000" pitchFamily="2" charset="0"/>
                <a:cs typeface="Roboto" panose="02000000000000000000" pitchFamily="2" charset="0"/>
              </a:rPr>
              <a:t>Warm</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 colours are red, orange and yellow. </a:t>
            </a:r>
            <a:r>
              <a:rPr lang="en-US" sz="1000" b="1">
                <a:solidFill>
                  <a:srgbClr val="000000"/>
                </a:solidFill>
                <a:latin typeface="Roboto" panose="02000000000000000000" pitchFamily="2" charset="0"/>
                <a:ea typeface="Roboto" panose="02000000000000000000" pitchFamily="2" charset="0"/>
                <a:cs typeface="Roboto" panose="02000000000000000000" pitchFamily="2" charset="0"/>
              </a:rPr>
              <a:t>Cool</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 colours are blue, purple and green.</a:t>
            </a:r>
          </a:p>
        </p:txBody>
      </p:sp>
      <p:sp>
        <p:nvSpPr>
          <p:cNvPr id="27" name="TextBox 26">
            <a:extLst>
              <a:ext uri="{FF2B5EF4-FFF2-40B4-BE49-F238E27FC236}">
                <a16:creationId xmlns:a16="http://schemas.microsoft.com/office/drawing/2014/main" id="{B09C77FF-3176-55D2-B6E3-A0581C49486E}"/>
              </a:ext>
            </a:extLst>
          </p:cNvPr>
          <p:cNvSpPr txBox="1"/>
          <p:nvPr/>
        </p:nvSpPr>
        <p:spPr>
          <a:xfrm>
            <a:off x="8359918" y="5542947"/>
            <a:ext cx="1759752" cy="861774"/>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Colours can be used to represent emotions. For example, red can represent anger and blue can represent sadness.</a:t>
            </a:r>
          </a:p>
        </p:txBody>
      </p:sp>
      <p:sp>
        <p:nvSpPr>
          <p:cNvPr id="28" name="TextBox 27">
            <a:extLst>
              <a:ext uri="{FF2B5EF4-FFF2-40B4-BE49-F238E27FC236}">
                <a16:creationId xmlns:a16="http://schemas.microsoft.com/office/drawing/2014/main" id="{C6DE84D6-F1C8-167A-9503-E5FCCDB195C0}"/>
              </a:ext>
            </a:extLst>
          </p:cNvPr>
          <p:cNvSpPr txBox="1"/>
          <p:nvPr/>
        </p:nvSpPr>
        <p:spPr>
          <a:xfrm>
            <a:off x="8482763" y="2100505"/>
            <a:ext cx="2121622" cy="861774"/>
          </a:xfrm>
          <a:prstGeom prst="rect">
            <a:avLst/>
          </a:prstGeom>
          <a:noFill/>
        </p:spPr>
        <p:txBody>
          <a:bodyPr wrap="square" rtlCol="0">
            <a:spAutoFit/>
          </a:bodyPr>
          <a:lstStyle/>
          <a:p>
            <a:pPr defTabSz="457200">
              <a:spcAft>
                <a:spcPts val="600"/>
              </a:spcAft>
            </a:pPr>
            <a:r>
              <a:rPr lang="en-US" sz="1000" b="1">
                <a:solidFill>
                  <a:srgbClr val="000000"/>
                </a:solidFill>
                <a:latin typeface="Roboto" panose="02000000000000000000" pitchFamily="2" charset="0"/>
                <a:ea typeface="Roboto" panose="02000000000000000000" pitchFamily="2" charset="0"/>
                <a:cs typeface="Roboto" panose="02000000000000000000" pitchFamily="2" charset="0"/>
              </a:rPr>
              <a:t>Tertiary colours </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are red-orange, yellow-orange, yellow-green, blue-green, blue-purple, red-purple. They are mixed from one primary and one secondary colour.</a:t>
            </a:r>
          </a:p>
        </p:txBody>
      </p:sp>
      <p:sp>
        <p:nvSpPr>
          <p:cNvPr id="29" name="TextBox 28">
            <a:extLst>
              <a:ext uri="{FF2B5EF4-FFF2-40B4-BE49-F238E27FC236}">
                <a16:creationId xmlns:a16="http://schemas.microsoft.com/office/drawing/2014/main" id="{12D2138B-3118-AA9E-5B33-0908FE0EE44A}"/>
              </a:ext>
            </a:extLst>
          </p:cNvPr>
          <p:cNvSpPr txBox="1"/>
          <p:nvPr/>
        </p:nvSpPr>
        <p:spPr>
          <a:xfrm>
            <a:off x="8482764" y="1658876"/>
            <a:ext cx="2046915" cy="400110"/>
          </a:xfrm>
          <a:prstGeom prst="rect">
            <a:avLst/>
          </a:prstGeom>
          <a:noFill/>
        </p:spPr>
        <p:txBody>
          <a:bodyPr wrap="square" rtlCol="0">
            <a:spAutoFit/>
          </a:bodyPr>
          <a:lstStyle/>
          <a:p>
            <a:pPr defTabSz="457200">
              <a:spcAft>
                <a:spcPts val="600"/>
              </a:spcAft>
            </a:pPr>
            <a:r>
              <a:rPr lang="en-US" sz="1000" b="1">
                <a:solidFill>
                  <a:srgbClr val="000000"/>
                </a:solidFill>
                <a:latin typeface="Roboto" panose="02000000000000000000" pitchFamily="2" charset="0"/>
                <a:ea typeface="Roboto" panose="02000000000000000000" pitchFamily="2" charset="0"/>
                <a:cs typeface="Roboto" panose="02000000000000000000" pitchFamily="2" charset="0"/>
              </a:rPr>
              <a:t>Earthy colours </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are reds, browns, oranges (colours of earth).</a:t>
            </a:r>
          </a:p>
        </p:txBody>
      </p:sp>
      <p:sp>
        <p:nvSpPr>
          <p:cNvPr id="30" name="TextBox 29">
            <a:extLst>
              <a:ext uri="{FF2B5EF4-FFF2-40B4-BE49-F238E27FC236}">
                <a16:creationId xmlns:a16="http://schemas.microsoft.com/office/drawing/2014/main" id="{46341C4B-6F91-E3E4-68E0-4E11B751F1B3}"/>
              </a:ext>
            </a:extLst>
          </p:cNvPr>
          <p:cNvSpPr txBox="1"/>
          <p:nvPr/>
        </p:nvSpPr>
        <p:spPr>
          <a:xfrm>
            <a:off x="7582552" y="1036417"/>
            <a:ext cx="2741202"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The appearance of secondary colours can vary according to the amount of each primary colour used to mix it.</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5102604" y="1586475"/>
            <a:ext cx="746620" cy="1153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449337B-6F7A-094B-966A-B8442585D090}"/>
              </a:ext>
            </a:extLst>
          </p:cNvPr>
          <p:cNvCxnSpPr>
            <a:cxnSpLocks/>
          </p:cNvCxnSpPr>
          <p:nvPr/>
        </p:nvCxnSpPr>
        <p:spPr>
          <a:xfrm flipH="1">
            <a:off x="6260284" y="1739900"/>
            <a:ext cx="350402" cy="18925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356C2C5-35C1-7266-D828-8800BEBA2C70}"/>
              </a:ext>
            </a:extLst>
          </p:cNvPr>
          <p:cNvCxnSpPr>
            <a:cxnSpLocks/>
          </p:cNvCxnSpPr>
          <p:nvPr/>
        </p:nvCxnSpPr>
        <p:spPr>
          <a:xfrm flipV="1">
            <a:off x="6428944" y="5070278"/>
            <a:ext cx="42826" cy="4064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Bracket 40">
            <a:extLst>
              <a:ext uri="{FF2B5EF4-FFF2-40B4-BE49-F238E27FC236}">
                <a16:creationId xmlns:a16="http://schemas.microsoft.com/office/drawing/2014/main" id="{EA56545D-4BFF-FAE1-CB7C-CB5954CA9CF9}"/>
              </a:ext>
            </a:extLst>
          </p:cNvPr>
          <p:cNvSpPr/>
          <p:nvPr/>
        </p:nvSpPr>
        <p:spPr>
          <a:xfrm rot="16200000">
            <a:off x="7289645" y="3049512"/>
            <a:ext cx="235995" cy="5107566"/>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srgbClr val="FFFFFF"/>
              </a:solidFill>
              <a:latin typeface="Calibri" panose="020F0502020204030204"/>
            </a:endParaRPr>
          </a:p>
        </p:txBody>
      </p:sp>
      <p:cxnSp>
        <p:nvCxnSpPr>
          <p:cNvPr id="43" name="Straight Arrow Connector 42">
            <a:extLst>
              <a:ext uri="{FF2B5EF4-FFF2-40B4-BE49-F238E27FC236}">
                <a16:creationId xmlns:a16="http://schemas.microsoft.com/office/drawing/2014/main" id="{16E7EDBD-A8B8-B48E-3BD9-7F4350AFAC7B}"/>
              </a:ext>
            </a:extLst>
          </p:cNvPr>
          <p:cNvCxnSpPr>
            <a:cxnSpLocks/>
          </p:cNvCxnSpPr>
          <p:nvPr/>
        </p:nvCxnSpPr>
        <p:spPr>
          <a:xfrm flipH="1">
            <a:off x="7860813" y="1547861"/>
            <a:ext cx="126394" cy="6154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A96444D-7F27-AE41-76B3-EEA90FEBA62C}"/>
              </a:ext>
            </a:extLst>
          </p:cNvPr>
          <p:cNvCxnSpPr>
            <a:cxnSpLocks/>
          </p:cNvCxnSpPr>
          <p:nvPr/>
        </p:nvCxnSpPr>
        <p:spPr>
          <a:xfrm flipH="1">
            <a:off x="7099977" y="2195176"/>
            <a:ext cx="1381777" cy="14372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10800000">
            <a:off x="8481754" y="1658876"/>
            <a:ext cx="235995" cy="1311982"/>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srgbClr val="FFFFFF"/>
              </a:solidFill>
              <a:latin typeface="Calibri" panose="020F0502020204030204"/>
            </a:endParaRPr>
          </a:p>
        </p:txBody>
      </p:sp>
      <p:sp>
        <p:nvSpPr>
          <p:cNvPr id="68" name="TextBox 67">
            <a:extLst>
              <a:ext uri="{FF2B5EF4-FFF2-40B4-BE49-F238E27FC236}">
                <a16:creationId xmlns:a16="http://schemas.microsoft.com/office/drawing/2014/main" id="{25B38FE5-4EBC-E865-8F79-24D4B11FA6A7}"/>
              </a:ext>
            </a:extLst>
          </p:cNvPr>
          <p:cNvSpPr txBox="1"/>
          <p:nvPr/>
        </p:nvSpPr>
        <p:spPr>
          <a:xfrm>
            <a:off x="2774106" y="2355172"/>
            <a:ext cx="1508082"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Use colours that are representative of real objects and how I feel.</a:t>
            </a:r>
          </a:p>
        </p:txBody>
      </p:sp>
      <p:cxnSp>
        <p:nvCxnSpPr>
          <p:cNvPr id="69" name="Straight Arrow Connector 68">
            <a:extLst>
              <a:ext uri="{FF2B5EF4-FFF2-40B4-BE49-F238E27FC236}">
                <a16:creationId xmlns:a16="http://schemas.microsoft.com/office/drawing/2014/main" id="{6B281318-F4BD-BA93-92A1-0C7B768292F8}"/>
              </a:ext>
            </a:extLst>
          </p:cNvPr>
          <p:cNvCxnSpPr>
            <a:cxnSpLocks/>
            <a:stCxn id="68" idx="2"/>
          </p:cNvCxnSpPr>
          <p:nvPr/>
        </p:nvCxnSpPr>
        <p:spPr>
          <a:xfrm>
            <a:off x="3528148" y="2909170"/>
            <a:ext cx="397589" cy="7232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21087A7-485D-8D5E-4B38-13B92683C175}"/>
              </a:ext>
            </a:extLst>
          </p:cNvPr>
          <p:cNvSpPr/>
          <p:nvPr/>
        </p:nvSpPr>
        <p:spPr>
          <a:xfrm>
            <a:off x="9365629" y="3951330"/>
            <a:ext cx="1238756" cy="861774"/>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Prior knowledge of colour is explicitly reviewed in units across EYFS-KS2.</a:t>
            </a:r>
          </a:p>
        </p:txBody>
      </p:sp>
      <p:cxnSp>
        <p:nvCxnSpPr>
          <p:cNvPr id="76" name="Straight Arrow Connector 75">
            <a:extLst>
              <a:ext uri="{FF2B5EF4-FFF2-40B4-BE49-F238E27FC236}">
                <a16:creationId xmlns:a16="http://schemas.microsoft.com/office/drawing/2014/main" id="{C3B83D36-E816-1CB6-5A1A-470759C0792F}"/>
              </a:ext>
            </a:extLst>
          </p:cNvPr>
          <p:cNvCxnSpPr>
            <a:cxnSpLocks/>
            <a:stCxn id="75" idx="1"/>
          </p:cNvCxnSpPr>
          <p:nvPr/>
        </p:nvCxnSpPr>
        <p:spPr>
          <a:xfrm flipH="1">
            <a:off x="8172975" y="4382217"/>
            <a:ext cx="1192655" cy="2229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CEBB2F7-739B-7C55-EAD8-22C3C81BA1DF}"/>
              </a:ext>
            </a:extLst>
          </p:cNvPr>
          <p:cNvCxnSpPr>
            <a:cxnSpLocks/>
            <a:stCxn id="75" idx="1"/>
          </p:cNvCxnSpPr>
          <p:nvPr/>
        </p:nvCxnSpPr>
        <p:spPr>
          <a:xfrm flipH="1" flipV="1">
            <a:off x="9137709" y="4271325"/>
            <a:ext cx="227921" cy="1108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A50BE6AE-D26C-9478-2050-46C6552F57AB}"/>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85" name="Rectangle 84">
            <a:extLst>
              <a:ext uri="{FF2B5EF4-FFF2-40B4-BE49-F238E27FC236}">
                <a16:creationId xmlns:a16="http://schemas.microsoft.com/office/drawing/2014/main" id="{9877D737-68BB-A57C-F6BB-DF1455D11416}"/>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86" name="Rectangle 85">
            <a:extLst>
              <a:ext uri="{FF2B5EF4-FFF2-40B4-BE49-F238E27FC236}">
                <a16:creationId xmlns:a16="http://schemas.microsoft.com/office/drawing/2014/main" id="{7D9D082F-DA85-9724-37DD-F630ABFB2388}"/>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87" name="Rectangle 86">
            <a:extLst>
              <a:ext uri="{FF2B5EF4-FFF2-40B4-BE49-F238E27FC236}">
                <a16:creationId xmlns:a16="http://schemas.microsoft.com/office/drawing/2014/main" id="{DDCC8D46-A5B0-C2B0-8D4D-165C0854AD66}"/>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88" name="Rectangle 87">
            <a:extLst>
              <a:ext uri="{FF2B5EF4-FFF2-40B4-BE49-F238E27FC236}">
                <a16:creationId xmlns:a16="http://schemas.microsoft.com/office/drawing/2014/main" id="{72E5FB73-9207-214B-E668-651616F60A01}"/>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89" name="Rectangle 88">
            <a:extLst>
              <a:ext uri="{FF2B5EF4-FFF2-40B4-BE49-F238E27FC236}">
                <a16:creationId xmlns:a16="http://schemas.microsoft.com/office/drawing/2014/main" id="{0B392202-5139-CCFF-EDBC-0104AE28AE6E}"/>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90" name="Rectangle 89">
            <a:extLst>
              <a:ext uri="{FF2B5EF4-FFF2-40B4-BE49-F238E27FC236}">
                <a16:creationId xmlns:a16="http://schemas.microsoft.com/office/drawing/2014/main" id="{B05D4275-1D5F-1DAA-1BA8-6A0AFE6024F5}"/>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91" name="Rectangle 90">
            <a:extLst>
              <a:ext uri="{FF2B5EF4-FFF2-40B4-BE49-F238E27FC236}">
                <a16:creationId xmlns:a16="http://schemas.microsoft.com/office/drawing/2014/main" id="{1584BC70-209B-7D1D-1FA2-C063F7B76852}"/>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92" name="Rectangle 91">
            <a:extLst>
              <a:ext uri="{FF2B5EF4-FFF2-40B4-BE49-F238E27FC236}">
                <a16:creationId xmlns:a16="http://schemas.microsoft.com/office/drawing/2014/main" id="{C190E689-7E6E-3B66-76F5-D63B6468D56C}"/>
              </a:ext>
            </a:extLst>
          </p:cNvPr>
          <p:cNvSpPr/>
          <p:nvPr/>
        </p:nvSpPr>
        <p:spPr>
          <a:xfrm>
            <a:off x="1537283" y="3807983"/>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pic>
        <p:nvPicPr>
          <p:cNvPr id="3" name="Picture 2" descr="A screenshot of a computer&#10;&#10;Description automatically generated">
            <a:extLst>
              <a:ext uri="{FF2B5EF4-FFF2-40B4-BE49-F238E27FC236}">
                <a16:creationId xmlns:a16="http://schemas.microsoft.com/office/drawing/2014/main" id="{54FE1517-7099-FABB-5B87-9287FF9F9AD9}"/>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824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3E50446-4542-7FC4-7D35-507000CE3609}"/>
              </a:ext>
            </a:extLst>
          </p:cNvPr>
          <p:cNvPicPr>
            <a:picLocks noChangeAspect="1"/>
          </p:cNvPicPr>
          <p:nvPr/>
        </p:nvPicPr>
        <p:blipFill>
          <a:blip r:embed="rId2"/>
          <a:stretch>
            <a:fillRect/>
          </a:stretch>
        </p:blipFill>
        <p:spPr>
          <a:xfrm>
            <a:off x="3872271" y="1755030"/>
            <a:ext cx="5369558" cy="3504432"/>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1537283" y="2109323"/>
            <a:ext cx="1006676" cy="1548288"/>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472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449337B-6F7A-094B-966A-B8442585D090}"/>
              </a:ext>
            </a:extLst>
          </p:cNvPr>
          <p:cNvCxnSpPr>
            <a:cxnSpLocks/>
          </p:cNvCxnSpPr>
          <p:nvPr/>
        </p:nvCxnSpPr>
        <p:spPr>
          <a:xfrm flipH="1">
            <a:off x="6245813" y="1668701"/>
            <a:ext cx="290855" cy="148631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356C2C5-35C1-7266-D828-8800BEBA2C70}"/>
              </a:ext>
            </a:extLst>
          </p:cNvPr>
          <p:cNvCxnSpPr>
            <a:cxnSpLocks/>
          </p:cNvCxnSpPr>
          <p:nvPr/>
        </p:nvCxnSpPr>
        <p:spPr>
          <a:xfrm flipV="1">
            <a:off x="6226728" y="5070277"/>
            <a:ext cx="245042" cy="477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A96444D-7F27-AE41-76B3-EEA90FEBA62C}"/>
              </a:ext>
            </a:extLst>
          </p:cNvPr>
          <p:cNvCxnSpPr>
            <a:cxnSpLocks/>
            <a:stCxn id="47" idx="1"/>
          </p:cNvCxnSpPr>
          <p:nvPr/>
        </p:nvCxnSpPr>
        <p:spPr>
          <a:xfrm flipH="1">
            <a:off x="7275352" y="2109323"/>
            <a:ext cx="1276070" cy="1045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6339376" y="-1230300"/>
            <a:ext cx="235995" cy="5562005"/>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srgbClr val="FFFFFF"/>
              </a:solidFill>
              <a:latin typeface="Calibri" panose="020F0502020204030204"/>
            </a:endParaRPr>
          </a:p>
        </p:txBody>
      </p:sp>
      <p:sp>
        <p:nvSpPr>
          <p:cNvPr id="68" name="TextBox 67">
            <a:extLst>
              <a:ext uri="{FF2B5EF4-FFF2-40B4-BE49-F238E27FC236}">
                <a16:creationId xmlns:a16="http://schemas.microsoft.com/office/drawing/2014/main" id="{25B38FE5-4EBC-E865-8F79-24D4B11FA6A7}"/>
              </a:ext>
            </a:extLst>
          </p:cNvPr>
          <p:cNvSpPr txBox="1"/>
          <p:nvPr/>
        </p:nvSpPr>
        <p:spPr>
          <a:xfrm>
            <a:off x="3705327" y="950395"/>
            <a:ext cx="2258037" cy="70788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Tone is about light and dark in an artwork. A strong tone means there is a big difference (contrast) between the light and the dark areas.</a:t>
            </a:r>
          </a:p>
        </p:txBody>
      </p:sp>
      <p:sp>
        <p:nvSpPr>
          <p:cNvPr id="3" name="Rectangle 2">
            <a:extLst>
              <a:ext uri="{FF2B5EF4-FFF2-40B4-BE49-F238E27FC236}">
                <a16:creationId xmlns:a16="http://schemas.microsoft.com/office/drawing/2014/main" id="{2A27CC9C-6608-2A5D-E81A-81E2C5009F83}"/>
              </a:ext>
            </a:extLst>
          </p:cNvPr>
          <p:cNvSpPr/>
          <p:nvPr/>
        </p:nvSpPr>
        <p:spPr>
          <a:xfrm>
            <a:off x="1579880" y="1571724"/>
            <a:ext cx="1006676" cy="27617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2682301" y="2205924"/>
            <a:ext cx="1924730" cy="70788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Explore mark making with different materials and using different pressure to create lighter and darker marks.</a:t>
            </a:r>
          </a:p>
        </p:txBody>
      </p:sp>
      <p:sp>
        <p:nvSpPr>
          <p:cNvPr id="36" name="TextBox 35">
            <a:extLst>
              <a:ext uri="{FF2B5EF4-FFF2-40B4-BE49-F238E27FC236}">
                <a16:creationId xmlns:a16="http://schemas.microsoft.com/office/drawing/2014/main" id="{BF313A39-44F1-B38F-400B-AD852D1D8979}"/>
              </a:ext>
            </a:extLst>
          </p:cNvPr>
          <p:cNvSpPr txBox="1"/>
          <p:nvPr/>
        </p:nvSpPr>
        <p:spPr>
          <a:xfrm>
            <a:off x="5963364" y="927394"/>
            <a:ext cx="1798551" cy="70788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Doing the same thing with different materials - like pencil, </a:t>
            </a:r>
            <a:r>
              <a:rPr lang="en-US" sz="1000" err="1">
                <a:solidFill>
                  <a:srgbClr val="000000"/>
                </a:solidFill>
                <a:latin typeface="Roboto" panose="02000000000000000000" pitchFamily="2" charset="0"/>
                <a:ea typeface="Roboto" panose="02000000000000000000" pitchFamily="2" charset="0"/>
                <a:cs typeface="Roboto" panose="02000000000000000000" pitchFamily="2" charset="0"/>
              </a:rPr>
              <a:t>fineliner</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 biro, felt tip - can create a different tone.</a:t>
            </a:r>
          </a:p>
        </p:txBody>
      </p:sp>
      <p:sp>
        <p:nvSpPr>
          <p:cNvPr id="38" name="TextBox 37">
            <a:extLst>
              <a:ext uri="{FF2B5EF4-FFF2-40B4-BE49-F238E27FC236}">
                <a16:creationId xmlns:a16="http://schemas.microsoft.com/office/drawing/2014/main" id="{D29F469C-08E6-73BB-95E7-C23C872FFFAB}"/>
              </a:ext>
            </a:extLst>
          </p:cNvPr>
          <p:cNvSpPr txBox="1"/>
          <p:nvPr/>
        </p:nvSpPr>
        <p:spPr>
          <a:xfrm>
            <a:off x="7709170" y="930735"/>
            <a:ext cx="1529205" cy="71604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Shadows are an area of darkness that can be created by a sculpture or other 3D object.</a:t>
            </a:r>
          </a:p>
        </p:txBody>
      </p:sp>
      <p:sp>
        <p:nvSpPr>
          <p:cNvPr id="44" name="TextBox 43">
            <a:extLst>
              <a:ext uri="{FF2B5EF4-FFF2-40B4-BE49-F238E27FC236}">
                <a16:creationId xmlns:a16="http://schemas.microsoft.com/office/drawing/2014/main" id="{B0CAB18C-E3CA-55E8-D638-60FE86C67A36}"/>
              </a:ext>
            </a:extLst>
          </p:cNvPr>
          <p:cNvSpPr txBox="1"/>
          <p:nvPr/>
        </p:nvSpPr>
        <p:spPr>
          <a:xfrm>
            <a:off x="5331398" y="5532126"/>
            <a:ext cx="1529205"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Manipulate shadows using torches to create a different tone.</a:t>
            </a:r>
          </a:p>
        </p:txBody>
      </p:sp>
      <p:sp>
        <p:nvSpPr>
          <p:cNvPr id="47" name="TextBox 46">
            <a:extLst>
              <a:ext uri="{FF2B5EF4-FFF2-40B4-BE49-F238E27FC236}">
                <a16:creationId xmlns:a16="http://schemas.microsoft.com/office/drawing/2014/main" id="{4BC291C4-94E4-C58F-6BE9-1873FB844389}"/>
              </a:ext>
            </a:extLst>
          </p:cNvPr>
          <p:cNvSpPr txBox="1"/>
          <p:nvPr/>
        </p:nvSpPr>
        <p:spPr>
          <a:xfrm>
            <a:off x="8551423" y="1832324"/>
            <a:ext cx="1677191"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Tone can be created using the same pencil by pressing harder or lighter.</a:t>
            </a:r>
          </a:p>
        </p:txBody>
      </p:sp>
      <p:sp>
        <p:nvSpPr>
          <p:cNvPr id="49" name="TextBox 48">
            <a:extLst>
              <a:ext uri="{FF2B5EF4-FFF2-40B4-BE49-F238E27FC236}">
                <a16:creationId xmlns:a16="http://schemas.microsoft.com/office/drawing/2014/main" id="{8F791C62-4A4E-458F-BFB6-DFA3B961AE99}"/>
              </a:ext>
            </a:extLst>
          </p:cNvPr>
          <p:cNvSpPr txBox="1"/>
          <p:nvPr/>
        </p:nvSpPr>
        <p:spPr>
          <a:xfrm>
            <a:off x="8551422" y="2439305"/>
            <a:ext cx="1873467"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Tone can be created using different grades of pencil.</a:t>
            </a:r>
          </a:p>
        </p:txBody>
      </p:sp>
      <p:sp>
        <p:nvSpPr>
          <p:cNvPr id="50" name="TextBox 49">
            <a:extLst>
              <a:ext uri="{FF2B5EF4-FFF2-40B4-BE49-F238E27FC236}">
                <a16:creationId xmlns:a16="http://schemas.microsoft.com/office/drawing/2014/main" id="{789BBEE6-580E-1B8E-5CDD-6CE41B4B91D6}"/>
              </a:ext>
            </a:extLst>
          </p:cNvPr>
          <p:cNvSpPr txBox="1"/>
          <p:nvPr/>
        </p:nvSpPr>
        <p:spPr>
          <a:xfrm>
            <a:off x="7192987" y="5445557"/>
            <a:ext cx="1529205" cy="70788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Tone can be created using white pens and pencils, which highlight areas of the artwork.</a:t>
            </a:r>
          </a:p>
        </p:txBody>
      </p:sp>
      <p:sp>
        <p:nvSpPr>
          <p:cNvPr id="51" name="TextBox 50">
            <a:extLst>
              <a:ext uri="{FF2B5EF4-FFF2-40B4-BE49-F238E27FC236}">
                <a16:creationId xmlns:a16="http://schemas.microsoft.com/office/drawing/2014/main" id="{B3D5CD5F-AA7D-3F9C-0259-5B92B569A3A6}"/>
              </a:ext>
            </a:extLst>
          </p:cNvPr>
          <p:cNvSpPr txBox="1"/>
          <p:nvPr/>
        </p:nvSpPr>
        <p:spPr>
          <a:xfrm>
            <a:off x="8665744" y="5445558"/>
            <a:ext cx="2099428" cy="938719"/>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Linear shading is a method of creating tone, often with a pen.</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Examples of linear shading include hatching, cross hatching and contoured hatching.</a:t>
            </a:r>
          </a:p>
        </p:txBody>
      </p:sp>
      <p:cxnSp>
        <p:nvCxnSpPr>
          <p:cNvPr id="58" name="Straight Arrow Connector 57">
            <a:extLst>
              <a:ext uri="{FF2B5EF4-FFF2-40B4-BE49-F238E27FC236}">
                <a16:creationId xmlns:a16="http://schemas.microsoft.com/office/drawing/2014/main" id="{DBAEE1D7-7B65-F215-1502-3FD8A5FC94D7}"/>
              </a:ext>
            </a:extLst>
          </p:cNvPr>
          <p:cNvCxnSpPr>
            <a:cxnSpLocks/>
          </p:cNvCxnSpPr>
          <p:nvPr/>
        </p:nvCxnSpPr>
        <p:spPr>
          <a:xfrm flipH="1">
            <a:off x="8164586" y="2632171"/>
            <a:ext cx="386835" cy="20724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Right Bracket 62">
            <a:extLst>
              <a:ext uri="{FF2B5EF4-FFF2-40B4-BE49-F238E27FC236}">
                <a16:creationId xmlns:a16="http://schemas.microsoft.com/office/drawing/2014/main" id="{77C8D8D8-27FF-89F3-C030-204777EFB3E8}"/>
              </a:ext>
            </a:extLst>
          </p:cNvPr>
          <p:cNvSpPr/>
          <p:nvPr/>
        </p:nvSpPr>
        <p:spPr>
          <a:xfrm rot="16200000">
            <a:off x="8784581" y="3833563"/>
            <a:ext cx="235995" cy="3419183"/>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srgbClr val="FFFFFF"/>
              </a:solidFill>
              <a:latin typeface="Calibri" panose="020F0502020204030204"/>
            </a:endParaRPr>
          </a:p>
        </p:txBody>
      </p:sp>
      <p:cxnSp>
        <p:nvCxnSpPr>
          <p:cNvPr id="65" name="Straight Arrow Connector 64">
            <a:extLst>
              <a:ext uri="{FF2B5EF4-FFF2-40B4-BE49-F238E27FC236}">
                <a16:creationId xmlns:a16="http://schemas.microsoft.com/office/drawing/2014/main" id="{65DA292E-6BD5-FF47-D73F-ACA98866765B}"/>
              </a:ext>
            </a:extLst>
          </p:cNvPr>
          <p:cNvCxnSpPr>
            <a:cxnSpLocks/>
          </p:cNvCxnSpPr>
          <p:nvPr/>
        </p:nvCxnSpPr>
        <p:spPr>
          <a:xfrm flipH="1" flipV="1">
            <a:off x="7807569" y="3884103"/>
            <a:ext cx="357017" cy="15410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41683762-E6B2-C2B4-22B3-C50AEED57FF6}"/>
              </a:ext>
            </a:extLst>
          </p:cNvPr>
          <p:cNvSpPr/>
          <p:nvPr/>
        </p:nvSpPr>
        <p:spPr>
          <a:xfrm>
            <a:off x="9380989" y="4208967"/>
            <a:ext cx="1273728" cy="707886"/>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Prior knowledge of tone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a:stCxn id="74" idx="1"/>
          </p:cNvCxnSpPr>
          <p:nvPr/>
        </p:nvCxnSpPr>
        <p:spPr>
          <a:xfrm flipH="1" flipV="1">
            <a:off x="9047439" y="4379054"/>
            <a:ext cx="333551" cy="1838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73AFD1A-74B9-354B-A726-91F4C55A7584}"/>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84" name="Rectangle 83">
            <a:extLst>
              <a:ext uri="{FF2B5EF4-FFF2-40B4-BE49-F238E27FC236}">
                <a16:creationId xmlns:a16="http://schemas.microsoft.com/office/drawing/2014/main" id="{5B8D9564-4207-E61F-6B82-9BF0DBC07142}"/>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85" name="Rectangle 84">
            <a:extLst>
              <a:ext uri="{FF2B5EF4-FFF2-40B4-BE49-F238E27FC236}">
                <a16:creationId xmlns:a16="http://schemas.microsoft.com/office/drawing/2014/main" id="{EBFB8A22-3455-AAE8-C84A-76771996DE98}"/>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86" name="Rectangle 85">
            <a:extLst>
              <a:ext uri="{FF2B5EF4-FFF2-40B4-BE49-F238E27FC236}">
                <a16:creationId xmlns:a16="http://schemas.microsoft.com/office/drawing/2014/main" id="{509E626A-C705-8CAA-BEEC-1DB5D07963E5}"/>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87" name="Rectangle 86">
            <a:extLst>
              <a:ext uri="{FF2B5EF4-FFF2-40B4-BE49-F238E27FC236}">
                <a16:creationId xmlns:a16="http://schemas.microsoft.com/office/drawing/2014/main" id="{4926B99F-D3DC-979B-FD87-3B6DF799D817}"/>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88" name="Rectangle 87">
            <a:extLst>
              <a:ext uri="{FF2B5EF4-FFF2-40B4-BE49-F238E27FC236}">
                <a16:creationId xmlns:a16="http://schemas.microsoft.com/office/drawing/2014/main" id="{D55A10DE-17A0-D2F4-6C97-FEE7FA976004}"/>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89" name="Rectangle 88">
            <a:extLst>
              <a:ext uri="{FF2B5EF4-FFF2-40B4-BE49-F238E27FC236}">
                <a16:creationId xmlns:a16="http://schemas.microsoft.com/office/drawing/2014/main" id="{350F3E5B-C0AD-392E-0E1F-91AFD5FC7F7B}"/>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90" name="Rectangle 89">
            <a:extLst>
              <a:ext uri="{FF2B5EF4-FFF2-40B4-BE49-F238E27FC236}">
                <a16:creationId xmlns:a16="http://schemas.microsoft.com/office/drawing/2014/main" id="{6F055EE6-AA35-3513-4425-452861E7F9E1}"/>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91" name="Rectangle 90">
            <a:extLst>
              <a:ext uri="{FF2B5EF4-FFF2-40B4-BE49-F238E27FC236}">
                <a16:creationId xmlns:a16="http://schemas.microsoft.com/office/drawing/2014/main" id="{318C7745-1F66-559C-716F-CB9B6BE3AB83}"/>
              </a:ext>
            </a:extLst>
          </p:cNvPr>
          <p:cNvSpPr/>
          <p:nvPr/>
        </p:nvSpPr>
        <p:spPr>
          <a:xfrm>
            <a:off x="1537283" y="3807983"/>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pic>
        <p:nvPicPr>
          <p:cNvPr id="4" name="Picture 3" descr="A screenshot of a computer&#10;&#10;Description automatically generated">
            <a:extLst>
              <a:ext uri="{FF2B5EF4-FFF2-40B4-BE49-F238E27FC236}">
                <a16:creationId xmlns:a16="http://schemas.microsoft.com/office/drawing/2014/main" id="{44B75644-AD30-72AE-ED21-D2A362706767}"/>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4561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E938148-090C-46A6-4884-E940E9D9FC13}"/>
              </a:ext>
            </a:extLst>
          </p:cNvPr>
          <p:cNvPicPr>
            <a:picLocks noChangeAspect="1"/>
          </p:cNvPicPr>
          <p:nvPr/>
        </p:nvPicPr>
        <p:blipFill>
          <a:blip r:embed="rId2"/>
          <a:stretch>
            <a:fillRect/>
          </a:stretch>
        </p:blipFill>
        <p:spPr>
          <a:xfrm>
            <a:off x="3867616" y="1750688"/>
            <a:ext cx="5369559" cy="3504432"/>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1537283" y="2370747"/>
            <a:ext cx="1006676" cy="128686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cxnSp>
        <p:nvCxnSpPr>
          <p:cNvPr id="33" name="Straight Arrow Connector 32">
            <a:extLst>
              <a:ext uri="{FF2B5EF4-FFF2-40B4-BE49-F238E27FC236}">
                <a16:creationId xmlns:a16="http://schemas.microsoft.com/office/drawing/2014/main" id="{D4E4F654-05B3-EB67-9D79-FE7ACAAFCA1E}"/>
              </a:ext>
            </a:extLst>
          </p:cNvPr>
          <p:cNvCxnSpPr>
            <a:cxnSpLocks/>
            <a:stCxn id="48" idx="2"/>
          </p:cNvCxnSpPr>
          <p:nvPr/>
        </p:nvCxnSpPr>
        <p:spPr>
          <a:xfrm flipH="1">
            <a:off x="6209950" y="1668701"/>
            <a:ext cx="247422" cy="9970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6339376" y="-1230300"/>
            <a:ext cx="235995" cy="5562005"/>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srgbClr val="FFFFFF"/>
              </a:solidFill>
              <a:latin typeface="Calibri" panose="020F0502020204030204"/>
            </a:endParaRPr>
          </a:p>
        </p:txBody>
      </p:sp>
      <p:sp>
        <p:nvSpPr>
          <p:cNvPr id="3" name="Rectangle 2">
            <a:extLst>
              <a:ext uri="{FF2B5EF4-FFF2-40B4-BE49-F238E27FC236}">
                <a16:creationId xmlns:a16="http://schemas.microsoft.com/office/drawing/2014/main" id="{2A27CC9C-6608-2A5D-E81A-81E2C5009F83}"/>
              </a:ext>
            </a:extLst>
          </p:cNvPr>
          <p:cNvSpPr/>
          <p:nvPr/>
        </p:nvSpPr>
        <p:spPr>
          <a:xfrm>
            <a:off x="1579880" y="1571724"/>
            <a:ext cx="1006676" cy="53759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3741584" y="836389"/>
            <a:ext cx="2354417" cy="78483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 line is a mark made on a surface that joins different points. </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Lines can vary in length, width, direction and shape.</a:t>
            </a:r>
          </a:p>
        </p:txBody>
      </p:sp>
      <p:sp>
        <p:nvSpPr>
          <p:cNvPr id="74" name="Rectangle 73">
            <a:extLst>
              <a:ext uri="{FF2B5EF4-FFF2-40B4-BE49-F238E27FC236}">
                <a16:creationId xmlns:a16="http://schemas.microsoft.com/office/drawing/2014/main" id="{41683762-E6B2-C2B4-22B3-C50AEED57FF6}"/>
              </a:ext>
            </a:extLst>
          </p:cNvPr>
          <p:cNvSpPr/>
          <p:nvPr/>
        </p:nvSpPr>
        <p:spPr>
          <a:xfrm>
            <a:off x="8689319" y="2000051"/>
            <a:ext cx="1798206"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Prior knowledge of line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a:stCxn id="74" idx="1"/>
          </p:cNvCxnSpPr>
          <p:nvPr/>
        </p:nvCxnSpPr>
        <p:spPr>
          <a:xfrm flipH="1">
            <a:off x="8231697" y="2277050"/>
            <a:ext cx="457622" cy="1320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443402F-C934-0035-48B1-7E289EBD070B}"/>
              </a:ext>
            </a:extLst>
          </p:cNvPr>
          <p:cNvSpPr txBox="1"/>
          <p:nvPr/>
        </p:nvSpPr>
        <p:spPr>
          <a:xfrm>
            <a:off x="5882775" y="854743"/>
            <a:ext cx="1447799" cy="70788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 continuous line drawing is one where the pencil does not leave the page.</a:t>
            </a:r>
          </a:p>
        </p:txBody>
      </p:sp>
      <p:sp>
        <p:nvSpPr>
          <p:cNvPr id="20" name="TextBox 19">
            <a:extLst>
              <a:ext uri="{FF2B5EF4-FFF2-40B4-BE49-F238E27FC236}">
                <a16:creationId xmlns:a16="http://schemas.microsoft.com/office/drawing/2014/main" id="{8C81CDE5-AFF1-7968-5E2A-9518141983C3}"/>
              </a:ext>
            </a:extLst>
          </p:cNvPr>
          <p:cNvSpPr txBox="1"/>
          <p:nvPr/>
        </p:nvSpPr>
        <p:spPr>
          <a:xfrm>
            <a:off x="7366080" y="836389"/>
            <a:ext cx="1884131" cy="70788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Doing the same thing with different materials - like pencil, crayon, pens, charcoal - can create different lines.</a:t>
            </a:r>
          </a:p>
        </p:txBody>
      </p:sp>
      <p:sp>
        <p:nvSpPr>
          <p:cNvPr id="25" name="TextBox 24">
            <a:extLst>
              <a:ext uri="{FF2B5EF4-FFF2-40B4-BE49-F238E27FC236}">
                <a16:creationId xmlns:a16="http://schemas.microsoft.com/office/drawing/2014/main" id="{5374CCB5-58AC-7FD2-ABB7-AB076F2FA492}"/>
              </a:ext>
            </a:extLst>
          </p:cNvPr>
          <p:cNvSpPr txBox="1"/>
          <p:nvPr/>
        </p:nvSpPr>
        <p:spPr>
          <a:xfrm>
            <a:off x="2748080" y="2460181"/>
            <a:ext cx="1354826"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Make marks including lines and closed shapes.</a:t>
            </a:r>
            <a:endParaRPr lang="en-GB" sz="1000">
              <a:solidFill>
                <a:srgbClr val="000000"/>
              </a:solidFill>
              <a:latin typeface="Roboto" panose="02000000000000000000" pitchFamily="2" charset="0"/>
              <a:ea typeface="Roboto" panose="02000000000000000000" pitchFamily="2" charset="0"/>
              <a:cs typeface="Roboto" panose="02000000000000000000" pitchFamily="2" charset="0"/>
            </a:endParaRPr>
          </a:p>
        </p:txBody>
      </p:sp>
      <p:cxnSp>
        <p:nvCxnSpPr>
          <p:cNvPr id="26" name="Straight Arrow Connector 25">
            <a:extLst>
              <a:ext uri="{FF2B5EF4-FFF2-40B4-BE49-F238E27FC236}">
                <a16:creationId xmlns:a16="http://schemas.microsoft.com/office/drawing/2014/main" id="{51158737-9AB1-2559-E039-8447DECA944C}"/>
              </a:ext>
            </a:extLst>
          </p:cNvPr>
          <p:cNvCxnSpPr>
            <a:cxnSpLocks/>
          </p:cNvCxnSpPr>
          <p:nvPr/>
        </p:nvCxnSpPr>
        <p:spPr>
          <a:xfrm>
            <a:off x="3516367" y="3001596"/>
            <a:ext cx="399786" cy="69503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657036E-A586-95A2-E111-5EC9AAD731BC}"/>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39" name="Rectangle 38">
            <a:extLst>
              <a:ext uri="{FF2B5EF4-FFF2-40B4-BE49-F238E27FC236}">
                <a16:creationId xmlns:a16="http://schemas.microsoft.com/office/drawing/2014/main" id="{B28CD3B5-061A-2EBE-125D-602F221B6CA3}"/>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40" name="Rectangle 39">
            <a:extLst>
              <a:ext uri="{FF2B5EF4-FFF2-40B4-BE49-F238E27FC236}">
                <a16:creationId xmlns:a16="http://schemas.microsoft.com/office/drawing/2014/main" id="{8715A456-BEE7-E9E5-7E39-AE5607539DEB}"/>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41" name="Rectangle 40">
            <a:extLst>
              <a:ext uri="{FF2B5EF4-FFF2-40B4-BE49-F238E27FC236}">
                <a16:creationId xmlns:a16="http://schemas.microsoft.com/office/drawing/2014/main" id="{7E9119D1-10F5-BF4F-C5F2-E8C3E00DEFEA}"/>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42" name="Rectangle 41">
            <a:extLst>
              <a:ext uri="{FF2B5EF4-FFF2-40B4-BE49-F238E27FC236}">
                <a16:creationId xmlns:a16="http://schemas.microsoft.com/office/drawing/2014/main" id="{591B4E8D-323C-17CF-2AC6-CDB490DCE91D}"/>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43" name="Rectangle 42">
            <a:extLst>
              <a:ext uri="{FF2B5EF4-FFF2-40B4-BE49-F238E27FC236}">
                <a16:creationId xmlns:a16="http://schemas.microsoft.com/office/drawing/2014/main" id="{A5C198B7-1B0D-B486-425E-B25E4BBAB1B0}"/>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46" name="Rectangle 45">
            <a:extLst>
              <a:ext uri="{FF2B5EF4-FFF2-40B4-BE49-F238E27FC236}">
                <a16:creationId xmlns:a16="http://schemas.microsoft.com/office/drawing/2014/main" id="{655A1A94-FE50-5651-6F46-ED9DAC61A119}"/>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52" name="Rectangle 51">
            <a:extLst>
              <a:ext uri="{FF2B5EF4-FFF2-40B4-BE49-F238E27FC236}">
                <a16:creationId xmlns:a16="http://schemas.microsoft.com/office/drawing/2014/main" id="{FEF6491C-1276-604F-9BF1-57A6EA5B3188}"/>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53" name="Rectangle 52">
            <a:extLst>
              <a:ext uri="{FF2B5EF4-FFF2-40B4-BE49-F238E27FC236}">
                <a16:creationId xmlns:a16="http://schemas.microsoft.com/office/drawing/2014/main" id="{FBB21C18-CA73-CA2D-4BD8-8E2B49886FD7}"/>
              </a:ext>
            </a:extLst>
          </p:cNvPr>
          <p:cNvSpPr/>
          <p:nvPr/>
        </p:nvSpPr>
        <p:spPr>
          <a:xfrm>
            <a:off x="1537283" y="3807983"/>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pic>
        <p:nvPicPr>
          <p:cNvPr id="14" name="Picture 13" descr="A screenshot of a computer&#10;&#10;Description automatically generated">
            <a:extLst>
              <a:ext uri="{FF2B5EF4-FFF2-40B4-BE49-F238E27FC236}">
                <a16:creationId xmlns:a16="http://schemas.microsoft.com/office/drawing/2014/main" id="{BDAE3C41-8AD5-3165-E16A-FBE8273BA05B}"/>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319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3C8662-ABB7-1BBF-6ED9-3860D4583799}"/>
              </a:ext>
            </a:extLst>
          </p:cNvPr>
          <p:cNvSpPr>
            <a:spLocks noGrp="1"/>
          </p:cNvSpPr>
          <p:nvPr>
            <p:ph type="body" sz="quarter" idx="10"/>
          </p:nvPr>
        </p:nvSpPr>
        <p:spPr/>
        <p:txBody>
          <a:bodyPr/>
          <a:lstStyle/>
          <a:p>
            <a:r>
              <a:rPr lang="en-GB"/>
              <a:t>Nursery 3/4 (Cycle A)</a:t>
            </a:r>
          </a:p>
        </p:txBody>
      </p:sp>
      <p:sp>
        <p:nvSpPr>
          <p:cNvPr id="3" name="Text Placeholder 2">
            <a:extLst>
              <a:ext uri="{FF2B5EF4-FFF2-40B4-BE49-F238E27FC236}">
                <a16:creationId xmlns:a16="http://schemas.microsoft.com/office/drawing/2014/main" id="{C72695C1-1BE1-1F34-6BD5-E32D96BF80EF}"/>
              </a:ext>
            </a:extLst>
          </p:cNvPr>
          <p:cNvSpPr>
            <a:spLocks noGrp="1"/>
          </p:cNvSpPr>
          <p:nvPr>
            <p:ph type="body" sz="quarter" idx="11"/>
          </p:nvPr>
        </p:nvSpPr>
        <p:spPr/>
        <p:txBody>
          <a:bodyPr/>
          <a:lstStyle/>
          <a:p>
            <a:r>
              <a:rPr lang="en-GB"/>
              <a:t>Nursery 3/4 (Cycle A)</a:t>
            </a:r>
          </a:p>
        </p:txBody>
      </p:sp>
      <p:graphicFrame>
        <p:nvGraphicFramePr>
          <p:cNvPr id="8" name="Table 8">
            <a:extLst>
              <a:ext uri="{FF2B5EF4-FFF2-40B4-BE49-F238E27FC236}">
                <a16:creationId xmlns:a16="http://schemas.microsoft.com/office/drawing/2014/main" id="{878F0DC9-6BE1-5923-4671-CFE33B88DB58}"/>
              </a:ext>
            </a:extLst>
          </p:cNvPr>
          <p:cNvGraphicFramePr>
            <a:graphicFrameLocks noGrp="1"/>
          </p:cNvGraphicFramePr>
          <p:nvPr/>
        </p:nvGraphicFramePr>
        <p:xfrm>
          <a:off x="1427105" y="943146"/>
          <a:ext cx="9131983" cy="295656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727345331"/>
                    </a:ext>
                  </a:extLst>
                </a:gridCol>
                <a:gridCol w="3947983">
                  <a:extLst>
                    <a:ext uri="{9D8B030D-6E8A-4147-A177-3AD203B41FA5}">
                      <a16:colId xmlns:a16="http://schemas.microsoft.com/office/drawing/2014/main" val="3894054192"/>
                    </a:ext>
                  </a:extLst>
                </a:gridCol>
                <a:gridCol w="4032000">
                  <a:extLst>
                    <a:ext uri="{9D8B030D-6E8A-4147-A177-3AD203B41FA5}">
                      <a16:colId xmlns:a16="http://schemas.microsoft.com/office/drawing/2014/main" val="2067779578"/>
                    </a:ext>
                  </a:extLst>
                </a:gridCol>
              </a:tblGrid>
              <a:tr h="138695">
                <a:tc>
                  <a:txBody>
                    <a:bodyPr/>
                    <a:lstStyle/>
                    <a:p>
                      <a:r>
                        <a:rPr lang="en-GB" sz="900">
                          <a:solidFill>
                            <a:schemeClr val="bg1"/>
                          </a:solidFill>
                          <a:latin typeface="Roboto"/>
                          <a:ea typeface="Roboto"/>
                          <a:cs typeface="Roboto"/>
                        </a:rPr>
                        <a:t>Half Term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Learning Opportunities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How This Will Build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74983783"/>
                  </a:ext>
                </a:extLst>
              </a:tr>
              <a:tr h="305129">
                <a:tc>
                  <a:txBody>
                    <a:bodyPr/>
                    <a:lstStyle/>
                    <a:p>
                      <a:pPr>
                        <a:spcAft>
                          <a:spcPts val="200"/>
                        </a:spcAft>
                      </a:pPr>
                      <a:r>
                        <a:rPr lang="en-GB" sz="900">
                          <a:solidFill>
                            <a:schemeClr val="bg1"/>
                          </a:solidFill>
                          <a:latin typeface="Roboto"/>
                          <a:ea typeface="Roboto"/>
                          <a:cs typeface="Roboto"/>
                        </a:rPr>
                        <a:t>Aut1: Marvellous Me</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Colour</a:t>
                      </a:r>
                      <a:r>
                        <a:rPr lang="en-GB" sz="900">
                          <a:solidFill>
                            <a:schemeClr val="bg1"/>
                          </a:solidFill>
                          <a:latin typeface="Roboto"/>
                          <a:ea typeface="Roboto"/>
                          <a:cs typeface="Roboto"/>
                        </a:rPr>
                        <a:t>: Painting a self-portrait. Beginning to explore colour-mixing.</a:t>
                      </a: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Using a paintbrush.</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nSpc>
                          <a:spcPct val="100000"/>
                        </a:lnSpc>
                        <a:spcAft>
                          <a:spcPts val="100"/>
                        </a:spcAft>
                        <a:buClr>
                          <a:srgbClr val="FFFFFF"/>
                        </a:buClr>
                        <a:buNone/>
                      </a:pPr>
                      <a:r>
                        <a:rPr lang="en-GB" sz="900" b="0" i="0" u="none" strike="noStrike" noProof="0">
                          <a:solidFill>
                            <a:schemeClr val="bg1"/>
                          </a:solidFill>
                          <a:latin typeface="Arial"/>
                        </a:rPr>
                        <a:t>In Rec and Y2, pupils will draw and paint a simple self-portrait. In Y6, pupils will be taught techniques to accurately draw facial features. Pupils will continually develop their painting skills throughout the primary curriculum.</a:t>
                      </a:r>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4494724"/>
                  </a:ext>
                </a:extLst>
              </a:tr>
              <a:tr h="403757">
                <a:tc>
                  <a:txBody>
                    <a:bodyPr/>
                    <a:lstStyle/>
                    <a:p>
                      <a:pPr>
                        <a:spcAft>
                          <a:spcPts val="200"/>
                        </a:spcAft>
                      </a:pPr>
                      <a:r>
                        <a:rPr lang="en-GB" sz="900">
                          <a:solidFill>
                            <a:schemeClr val="bg1"/>
                          </a:solidFill>
                          <a:latin typeface="Roboto"/>
                          <a:ea typeface="Roboto"/>
                          <a:cs typeface="Roboto"/>
                        </a:rPr>
                        <a:t>Aut2: It’s Getting Cold Outside</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Texture</a:t>
                      </a:r>
                      <a:r>
                        <a:rPr lang="en-GB" sz="900" b="0">
                          <a:solidFill>
                            <a:schemeClr val="bg1"/>
                          </a:solidFill>
                          <a:latin typeface="Roboto"/>
                          <a:ea typeface="Roboto"/>
                          <a:cs typeface="Roboto"/>
                        </a:rPr>
                        <a:t>: Using a range of materials to create a hibernation picture.</a:t>
                      </a: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Collage skills (gluing, cutting with scissors).</a:t>
                      </a:r>
                      <a:endParaRPr lang="en-GB" sz="900" b="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In Y2, pupils will explore texture around the school site, creating wax rubbings to inform their printmaking outcome.</a:t>
                      </a:r>
                    </a:p>
                    <a:p>
                      <a:pPr marL="0" lvl="0" indent="0">
                        <a:spcAft>
                          <a:spcPts val="200"/>
                        </a:spcAft>
                        <a:buNone/>
                      </a:pPr>
                      <a:r>
                        <a:rPr lang="en-GB" sz="900">
                          <a:solidFill>
                            <a:schemeClr val="bg1"/>
                          </a:solidFill>
                          <a:latin typeface="Roboto"/>
                          <a:ea typeface="Roboto"/>
                          <a:cs typeface="Roboto"/>
                        </a:rPr>
                        <a:t>In Y1, pupils will further develop their fine motor skills to create a paper sculpture by cutting and gluing paper.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9939061"/>
                  </a:ext>
                </a:extLst>
              </a:tr>
              <a:tr h="320540">
                <a:tc>
                  <a:txBody>
                    <a:bodyPr/>
                    <a:lstStyle/>
                    <a:p>
                      <a:pPr>
                        <a:spcAft>
                          <a:spcPts val="200"/>
                        </a:spcAft>
                      </a:pPr>
                      <a:r>
                        <a:rPr lang="en-GB" sz="900">
                          <a:solidFill>
                            <a:schemeClr val="bg1"/>
                          </a:solidFill>
                          <a:latin typeface="Roboto"/>
                          <a:ea typeface="Roboto"/>
                          <a:cs typeface="Roboto"/>
                        </a:rPr>
                        <a:t>Spr2: On the Farm</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Colour</a:t>
                      </a:r>
                      <a:r>
                        <a:rPr lang="en-GB" sz="900">
                          <a:solidFill>
                            <a:schemeClr val="bg1"/>
                          </a:solidFill>
                          <a:latin typeface="Roboto"/>
                          <a:ea typeface="Roboto"/>
                          <a:cs typeface="Roboto"/>
                        </a:rPr>
                        <a:t>: Choosing appropriate colours for each element of their image.</a:t>
                      </a:r>
                    </a:p>
                    <a:p>
                      <a:pPr marL="71755" lvl="0" indent="-71755" algn="l">
                        <a:lnSpc>
                          <a:spcPct val="100000"/>
                        </a:lnSpc>
                        <a:spcAft>
                          <a:spcPts val="200"/>
                        </a:spcAft>
                        <a:buFont typeface="Arial" panose="020B0604020202020204" pitchFamily="34" charset="0"/>
                        <a:buChar char="•"/>
                      </a:pPr>
                      <a:r>
                        <a:rPr lang="en-GB" sz="900" b="1" i="0" u="none" strike="noStrike" baseline="0" noProof="0">
                          <a:solidFill>
                            <a:srgbClr val="000000"/>
                          </a:solidFill>
                          <a:latin typeface="Roboto"/>
                        </a:rPr>
                        <a:t>Texture</a:t>
                      </a:r>
                      <a:r>
                        <a:rPr lang="en-GB" sz="900" b="0" i="0" u="none" strike="noStrike" baseline="0" noProof="0">
                          <a:solidFill>
                            <a:srgbClr val="000000"/>
                          </a:solidFill>
                          <a:latin typeface="Roboto"/>
                        </a:rPr>
                        <a:t>: Using a range of materials to create a collage.</a:t>
                      </a:r>
                      <a:endParaRPr lang="en-GB" sz="900">
                        <a:latin typeface="Roboto"/>
                      </a:endParaRP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Collage skills, printmaking.</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In Y1, pupils will learn about primary and secondary colours. They will also use leaves to explore printmaking. Pupils will have further opportunities to explore collage in Y2 and Y4.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7012319"/>
                  </a:ext>
                </a:extLst>
              </a:tr>
              <a:tr h="403757">
                <a:tc>
                  <a:txBody>
                    <a:bodyPr/>
                    <a:lstStyle/>
                    <a:p>
                      <a:pPr>
                        <a:spcAft>
                          <a:spcPts val="200"/>
                        </a:spcAft>
                      </a:pPr>
                      <a:r>
                        <a:rPr lang="en-GB" sz="900">
                          <a:solidFill>
                            <a:schemeClr val="bg1"/>
                          </a:solidFill>
                          <a:latin typeface="Roboto"/>
                          <a:ea typeface="Roboto"/>
                          <a:cs typeface="Roboto"/>
                        </a:rPr>
                        <a:t>Sum1: Once Upon a Time 1</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Line</a:t>
                      </a:r>
                      <a:r>
                        <a:rPr lang="en-GB" sz="900">
                          <a:solidFill>
                            <a:schemeClr val="bg1"/>
                          </a:solidFill>
                          <a:latin typeface="Roboto"/>
                          <a:ea typeface="Roboto"/>
                          <a:cs typeface="Roboto"/>
                        </a:rPr>
                        <a:t>: Drawing continuous line, vertical and horizontal lines and closed shapes.</a:t>
                      </a:r>
                    </a:p>
                    <a:p>
                      <a:pPr marL="71755" lvl="0" indent="-71755" algn="l">
                        <a:lnSpc>
                          <a:spcPct val="100000"/>
                        </a:lnSpc>
                        <a:spcAft>
                          <a:spcPts val="200"/>
                        </a:spcAft>
                        <a:buFont typeface="Arial" panose="020B0604020202020204" pitchFamily="34" charset="0"/>
                        <a:buChar char="•"/>
                      </a:pPr>
                      <a:r>
                        <a:rPr lang="en-GB" sz="900" b="1" i="0" u="none" strike="noStrike" baseline="0" noProof="0">
                          <a:solidFill>
                            <a:srgbClr val="000000"/>
                          </a:solidFill>
                          <a:latin typeface="Roboto"/>
                        </a:rPr>
                        <a:t>Texture</a:t>
                      </a:r>
                      <a:r>
                        <a:rPr lang="en-GB" sz="900" b="0" i="0" u="none" strike="noStrike" baseline="0" noProof="0">
                          <a:solidFill>
                            <a:srgbClr val="000000"/>
                          </a:solidFill>
                          <a:latin typeface="Roboto"/>
                        </a:rPr>
                        <a:t>: Creating textured surfaces to represent brickwork.</a:t>
                      </a:r>
                      <a:endParaRPr lang="en-GB" sz="900">
                        <a:latin typeface="Roboto"/>
                      </a:endParaRP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Using fine motor skills to hold a pencil.</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Pupils will explore continuous line in Y1 and Y3. InY2, pupils will explore texture to inform their printmaking experiments.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44722840"/>
                  </a:ext>
                </a:extLst>
              </a:tr>
              <a:tr h="320540">
                <a:tc>
                  <a:txBody>
                    <a:bodyPr/>
                    <a:lstStyle/>
                    <a:p>
                      <a:pPr>
                        <a:spcAft>
                          <a:spcPts val="200"/>
                        </a:spcAft>
                      </a:pPr>
                      <a:r>
                        <a:rPr lang="en-GB" sz="900">
                          <a:solidFill>
                            <a:schemeClr val="bg1"/>
                          </a:solidFill>
                          <a:latin typeface="Roboto"/>
                          <a:ea typeface="Roboto"/>
                          <a:cs typeface="Roboto"/>
                        </a:rPr>
                        <a:t>Sum2: All Creatures Great and Small 1</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Line</a:t>
                      </a:r>
                      <a:r>
                        <a:rPr lang="en-GB" sz="900">
                          <a:solidFill>
                            <a:schemeClr val="bg1"/>
                          </a:solidFill>
                          <a:latin typeface="Roboto"/>
                          <a:ea typeface="Roboto"/>
                          <a:cs typeface="Roboto"/>
                        </a:rPr>
                        <a:t>: Drawing animals using lines and circles.</a:t>
                      </a:r>
                    </a:p>
                    <a:p>
                      <a:pPr marL="0" lvl="0" indent="0">
                        <a:spcAft>
                          <a:spcPts val="200"/>
                        </a:spcAft>
                        <a:buNone/>
                      </a:pPr>
                      <a:r>
                        <a:rPr lang="en-GB" sz="900" b="1" i="0" u="none" strike="noStrike" baseline="0" noProof="0">
                          <a:solidFill>
                            <a:srgbClr val="000000"/>
                          </a:solidFill>
                          <a:latin typeface="Roboto"/>
                        </a:rPr>
                        <a:t>   Control of materials</a:t>
                      </a:r>
                      <a:r>
                        <a:rPr lang="en-GB" sz="900" b="0" i="0" u="none" strike="noStrike" baseline="0" noProof="0">
                          <a:solidFill>
                            <a:srgbClr val="000000"/>
                          </a:solidFill>
                          <a:latin typeface="Roboto"/>
                        </a:rPr>
                        <a:t>: Using pencil to add detail to drawings.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In Y3, pupils will use continuous line to draw animals before adding additional details using a range of materials.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31809577"/>
                  </a:ext>
                </a:extLst>
              </a:tr>
            </a:tbl>
          </a:graphicData>
        </a:graphic>
      </p:graphicFrame>
      <p:graphicFrame>
        <p:nvGraphicFramePr>
          <p:cNvPr id="9" name="Table 9">
            <a:extLst>
              <a:ext uri="{FF2B5EF4-FFF2-40B4-BE49-F238E27FC236}">
                <a16:creationId xmlns:a16="http://schemas.microsoft.com/office/drawing/2014/main" id="{CAE9F938-9F12-5262-0D12-E282D07D8AC0}"/>
              </a:ext>
            </a:extLst>
          </p:cNvPr>
          <p:cNvGraphicFramePr>
            <a:graphicFrameLocks noGrp="1"/>
          </p:cNvGraphicFramePr>
          <p:nvPr/>
        </p:nvGraphicFramePr>
        <p:xfrm>
          <a:off x="1503634" y="5630363"/>
          <a:ext cx="9184732" cy="986400"/>
        </p:xfrm>
        <a:graphic>
          <a:graphicData uri="http://schemas.openxmlformats.org/drawingml/2006/table">
            <a:tbl>
              <a:tblPr firstRow="1" bandRow="1">
                <a:tableStyleId>{5C22544A-7EE6-4342-B048-85BDC9FD1C3A}</a:tableStyleId>
              </a:tblPr>
              <a:tblGrid>
                <a:gridCol w="4239501">
                  <a:extLst>
                    <a:ext uri="{9D8B030D-6E8A-4147-A177-3AD203B41FA5}">
                      <a16:colId xmlns:a16="http://schemas.microsoft.com/office/drawing/2014/main" val="3280706412"/>
                    </a:ext>
                  </a:extLst>
                </a:gridCol>
                <a:gridCol w="4945231">
                  <a:extLst>
                    <a:ext uri="{9D8B030D-6E8A-4147-A177-3AD203B41FA5}">
                      <a16:colId xmlns:a16="http://schemas.microsoft.com/office/drawing/2014/main" val="2231191302"/>
                    </a:ext>
                  </a:extLst>
                </a:gridCol>
              </a:tblGrid>
              <a:tr h="0">
                <a:tc gridSpan="2">
                  <a:txBody>
                    <a:bodyPr/>
                    <a:lstStyle/>
                    <a:p>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Relevant Development Matters (N3/4) statements:</a:t>
                      </a:r>
                    </a:p>
                  </a:txBody>
                  <a:tcPr marT="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108000" indent="-108000">
                        <a:buFont typeface="Arial" panose="020B0604020202020204" pitchFamily="34" charset="0"/>
                        <a:buChar char="•"/>
                      </a:pPr>
                      <a:endParaRPr lang="en-GB" sz="1000" b="0">
                        <a:solidFill>
                          <a:schemeClr val="bg1"/>
                        </a:solidFill>
                      </a:endParaRPr>
                    </a:p>
                  </a:txBody>
                  <a:tcPr>
                    <a:noFill/>
                  </a:tcPr>
                </a:tc>
                <a:extLst>
                  <a:ext uri="{0D108BD9-81ED-4DB2-BD59-A6C34878D82A}">
                    <a16:rowId xmlns:a16="http://schemas.microsoft.com/office/drawing/2014/main" val="3133244836"/>
                  </a:ext>
                </a:extLst>
              </a:tr>
              <a:tr h="0">
                <a:tc>
                  <a:txBody>
                    <a:bodyPr/>
                    <a:lstStyle/>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Create closed shapes with continuous lines and begin to use these shapes to represent objects.</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Draw with increasing complexity and detail, such as representing a face with a circle and including details.</a:t>
                      </a:r>
                    </a:p>
                    <a:p>
                      <a:endParaRPr lang="en-GB" sz="1000" b="0">
                        <a:solidFill>
                          <a:schemeClr val="accent1"/>
                        </a:solidFill>
                      </a:endParaRP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Explore different materials freely, in order to develop their ideas about how to use them and what to make.</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Explore colour and colour-mixing.</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Develop their own ideas and then decide which materials to use to express them.</a:t>
                      </a: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711058"/>
                  </a:ext>
                </a:extLst>
              </a:tr>
            </a:tbl>
          </a:graphicData>
        </a:graphic>
      </p:graphicFrame>
      <p:pic>
        <p:nvPicPr>
          <p:cNvPr id="4" name="Picture 3" descr="A screenshot of a computer&#10;&#10;Description automatically generated">
            <a:extLst>
              <a:ext uri="{FF2B5EF4-FFF2-40B4-BE49-F238E27FC236}">
                <a16:creationId xmlns:a16="http://schemas.microsoft.com/office/drawing/2014/main" id="{26B83C3E-D743-F3A5-32BC-26C71DB33929}"/>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5134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9E89FC7-4310-1195-97E0-C8B104C27D61}"/>
              </a:ext>
            </a:extLst>
          </p:cNvPr>
          <p:cNvPicPr>
            <a:picLocks noChangeAspect="1"/>
          </p:cNvPicPr>
          <p:nvPr/>
        </p:nvPicPr>
        <p:blipFill>
          <a:blip r:embed="rId2"/>
          <a:stretch>
            <a:fillRect/>
          </a:stretch>
        </p:blipFill>
        <p:spPr>
          <a:xfrm>
            <a:off x="3872329" y="1756693"/>
            <a:ext cx="5372574"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1537283" y="2586747"/>
            <a:ext cx="1006676" cy="107086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472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1579880" y="1571724"/>
            <a:ext cx="1006676" cy="75359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4092859" y="883870"/>
            <a:ext cx="2393929" cy="630942"/>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 form is something that you can view from all sides [it is 3D].</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 form can be created as a sculpture.</a:t>
            </a:r>
          </a:p>
        </p:txBody>
      </p:sp>
      <p:sp>
        <p:nvSpPr>
          <p:cNvPr id="74" name="Rectangle 73">
            <a:extLst>
              <a:ext uri="{FF2B5EF4-FFF2-40B4-BE49-F238E27FC236}">
                <a16:creationId xmlns:a16="http://schemas.microsoft.com/office/drawing/2014/main" id="{41683762-E6B2-C2B4-22B3-C50AEED57FF6}"/>
              </a:ext>
            </a:extLst>
          </p:cNvPr>
          <p:cNvSpPr/>
          <p:nvPr/>
        </p:nvSpPr>
        <p:spPr>
          <a:xfrm>
            <a:off x="8004523" y="5609069"/>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Prior knowledge of form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a:off x="5094216" y="1514813"/>
            <a:ext cx="788565" cy="16402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7D6F195-EE81-A90C-7D00-04AEA04DFEBB}"/>
              </a:ext>
            </a:extLst>
          </p:cNvPr>
          <p:cNvSpPr txBox="1"/>
          <p:nvPr/>
        </p:nvSpPr>
        <p:spPr>
          <a:xfrm>
            <a:off x="8687390" y="2232061"/>
            <a:ext cx="1924730"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 form can be represented using tone in a 2D artwork.</a:t>
            </a:r>
          </a:p>
        </p:txBody>
      </p:sp>
      <p:sp>
        <p:nvSpPr>
          <p:cNvPr id="20" name="TextBox 19">
            <a:extLst>
              <a:ext uri="{FF2B5EF4-FFF2-40B4-BE49-F238E27FC236}">
                <a16:creationId xmlns:a16="http://schemas.microsoft.com/office/drawing/2014/main" id="{3F34E53D-8318-9F56-587D-45FCA49C575C}"/>
              </a:ext>
            </a:extLst>
          </p:cNvPr>
          <p:cNvSpPr txBox="1"/>
          <p:nvPr/>
        </p:nvSpPr>
        <p:spPr>
          <a:xfrm>
            <a:off x="2868590" y="2511908"/>
            <a:ext cx="1378338"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Make 3D sculptures in junk modelling.</a:t>
            </a:r>
          </a:p>
        </p:txBody>
      </p:sp>
      <p:cxnSp>
        <p:nvCxnSpPr>
          <p:cNvPr id="25" name="Straight Arrow Connector 24">
            <a:extLst>
              <a:ext uri="{FF2B5EF4-FFF2-40B4-BE49-F238E27FC236}">
                <a16:creationId xmlns:a16="http://schemas.microsoft.com/office/drawing/2014/main" id="{EC8BF0F8-D1AF-EB13-30BD-B9B4B6E2A8B9}"/>
              </a:ext>
            </a:extLst>
          </p:cNvPr>
          <p:cNvCxnSpPr>
            <a:cxnSpLocks/>
            <a:stCxn id="4" idx="1"/>
          </p:cNvCxnSpPr>
          <p:nvPr/>
        </p:nvCxnSpPr>
        <p:spPr>
          <a:xfrm flipH="1">
            <a:off x="8198142" y="2432116"/>
            <a:ext cx="489249" cy="2943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8A2548-E98F-BD30-4776-864D6F797625}"/>
              </a:ext>
            </a:extLst>
          </p:cNvPr>
          <p:cNvCxnSpPr>
            <a:cxnSpLocks/>
          </p:cNvCxnSpPr>
          <p:nvPr/>
        </p:nvCxnSpPr>
        <p:spPr>
          <a:xfrm flipV="1">
            <a:off x="8572761" y="4928393"/>
            <a:ext cx="355222" cy="6806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8C0B9D1-3EC2-3C67-4182-6B690A7EAB90}"/>
              </a:ext>
            </a:extLst>
          </p:cNvPr>
          <p:cNvCxnSpPr>
            <a:cxnSpLocks/>
          </p:cNvCxnSpPr>
          <p:nvPr/>
        </p:nvCxnSpPr>
        <p:spPr>
          <a:xfrm flipH="1" flipV="1">
            <a:off x="7974705" y="4912449"/>
            <a:ext cx="598056" cy="69662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E7592B5-0505-2F5E-DB39-2E4FE09DC72A}"/>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40" name="Rectangle 39">
            <a:extLst>
              <a:ext uri="{FF2B5EF4-FFF2-40B4-BE49-F238E27FC236}">
                <a16:creationId xmlns:a16="http://schemas.microsoft.com/office/drawing/2014/main" id="{39918ADC-0AF6-17BB-675C-46534AE027AB}"/>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41" name="Rectangle 40">
            <a:extLst>
              <a:ext uri="{FF2B5EF4-FFF2-40B4-BE49-F238E27FC236}">
                <a16:creationId xmlns:a16="http://schemas.microsoft.com/office/drawing/2014/main" id="{F2AAA941-9E91-F746-D780-4523A0DA766A}"/>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42" name="Rectangle 41">
            <a:extLst>
              <a:ext uri="{FF2B5EF4-FFF2-40B4-BE49-F238E27FC236}">
                <a16:creationId xmlns:a16="http://schemas.microsoft.com/office/drawing/2014/main" id="{10777A60-5E45-5B22-782E-9EF767D9257A}"/>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43" name="Rectangle 42">
            <a:extLst>
              <a:ext uri="{FF2B5EF4-FFF2-40B4-BE49-F238E27FC236}">
                <a16:creationId xmlns:a16="http://schemas.microsoft.com/office/drawing/2014/main" id="{8A7AB808-D5FB-4309-73C3-8362DD89DA52}"/>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44" name="Rectangle 43">
            <a:extLst>
              <a:ext uri="{FF2B5EF4-FFF2-40B4-BE49-F238E27FC236}">
                <a16:creationId xmlns:a16="http://schemas.microsoft.com/office/drawing/2014/main" id="{21E5BB6A-F7B0-9752-6F6F-A797A1592A37}"/>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45" name="Rectangle 44">
            <a:extLst>
              <a:ext uri="{FF2B5EF4-FFF2-40B4-BE49-F238E27FC236}">
                <a16:creationId xmlns:a16="http://schemas.microsoft.com/office/drawing/2014/main" id="{0933C122-5B96-28E9-68D5-B6799AB5DCD7}"/>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46" name="Rectangle 45">
            <a:extLst>
              <a:ext uri="{FF2B5EF4-FFF2-40B4-BE49-F238E27FC236}">
                <a16:creationId xmlns:a16="http://schemas.microsoft.com/office/drawing/2014/main" id="{F8A7C37E-E243-5A2A-77B8-D7948BF58D4D}"/>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47" name="Rectangle 46">
            <a:extLst>
              <a:ext uri="{FF2B5EF4-FFF2-40B4-BE49-F238E27FC236}">
                <a16:creationId xmlns:a16="http://schemas.microsoft.com/office/drawing/2014/main" id="{70C74A45-D2CB-6434-AB33-9E8D861BA5C8}"/>
              </a:ext>
            </a:extLst>
          </p:cNvPr>
          <p:cNvSpPr/>
          <p:nvPr/>
        </p:nvSpPr>
        <p:spPr>
          <a:xfrm>
            <a:off x="1537283" y="3807983"/>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pic>
        <p:nvPicPr>
          <p:cNvPr id="14" name="Picture 13" descr="A screenshot of a computer&#10;&#10;Description automatically generated">
            <a:extLst>
              <a:ext uri="{FF2B5EF4-FFF2-40B4-BE49-F238E27FC236}">
                <a16:creationId xmlns:a16="http://schemas.microsoft.com/office/drawing/2014/main" id="{1F0DCED9-68D3-1AC4-FABE-7AD6488BDBA6}"/>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6366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4F072BA-4B9B-9E2A-E5F2-55A095FC0F8C}"/>
              </a:ext>
            </a:extLst>
          </p:cNvPr>
          <p:cNvPicPr>
            <a:picLocks noChangeAspect="1"/>
          </p:cNvPicPr>
          <p:nvPr/>
        </p:nvPicPr>
        <p:blipFill>
          <a:blip r:embed="rId2"/>
          <a:stretch>
            <a:fillRect/>
          </a:stretch>
        </p:blipFill>
        <p:spPr>
          <a:xfrm>
            <a:off x="3865071" y="1754466"/>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1537283" y="2857833"/>
            <a:ext cx="1006676" cy="799778"/>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22" name="Rectangle 21">
            <a:extLst>
              <a:ext uri="{FF2B5EF4-FFF2-40B4-BE49-F238E27FC236}">
                <a16:creationId xmlns:a16="http://schemas.microsoft.com/office/drawing/2014/main" id="{ED899765-DDE1-B28A-AAE2-C5DAC701929D}"/>
              </a:ext>
            </a:extLst>
          </p:cNvPr>
          <p:cNvSpPr/>
          <p:nvPr/>
        </p:nvSpPr>
        <p:spPr>
          <a:xfrm>
            <a:off x="1537283" y="4013409"/>
            <a:ext cx="1006676" cy="182996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472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1579880" y="1571724"/>
            <a:ext cx="1006676" cy="102468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2689963" y="2561196"/>
            <a:ext cx="1564626"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Implicitly create space when junk modelling.</a:t>
            </a:r>
          </a:p>
        </p:txBody>
      </p:sp>
      <p:sp>
        <p:nvSpPr>
          <p:cNvPr id="74" name="Rectangle 73">
            <a:extLst>
              <a:ext uri="{FF2B5EF4-FFF2-40B4-BE49-F238E27FC236}">
                <a16:creationId xmlns:a16="http://schemas.microsoft.com/office/drawing/2014/main" id="{41683762-E6B2-C2B4-22B3-C50AEED57FF6}"/>
              </a:ext>
            </a:extLst>
          </p:cNvPr>
          <p:cNvSpPr/>
          <p:nvPr/>
        </p:nvSpPr>
        <p:spPr>
          <a:xfrm>
            <a:off x="7631806" y="5609069"/>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Prior knowledge of space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flipV="1">
            <a:off x="8953150" y="4916853"/>
            <a:ext cx="350696" cy="6762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1F0C6A-47BE-5E7E-89FD-D171AE5E1249}"/>
              </a:ext>
            </a:extLst>
          </p:cNvPr>
          <p:cNvSpPr txBox="1"/>
          <p:nvPr/>
        </p:nvSpPr>
        <p:spPr>
          <a:xfrm>
            <a:off x="4002014" y="974536"/>
            <a:ext cx="2291826" cy="70788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Space is an area around an object. Space is created when you make a 3D sculpture (e.g. the gap between two parts of the sculpture).</a:t>
            </a:r>
          </a:p>
        </p:txBody>
      </p:sp>
      <p:sp>
        <p:nvSpPr>
          <p:cNvPr id="20" name="TextBox 19">
            <a:extLst>
              <a:ext uri="{FF2B5EF4-FFF2-40B4-BE49-F238E27FC236}">
                <a16:creationId xmlns:a16="http://schemas.microsoft.com/office/drawing/2014/main" id="{7A755EC0-A100-FC7C-FF95-2125BD730CCC}"/>
              </a:ext>
            </a:extLst>
          </p:cNvPr>
          <p:cNvSpPr txBox="1"/>
          <p:nvPr/>
        </p:nvSpPr>
        <p:spPr>
          <a:xfrm>
            <a:off x="5499363" y="5547701"/>
            <a:ext cx="1706404"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Space can be found around existing objects and used to create art.</a:t>
            </a:r>
          </a:p>
        </p:txBody>
      </p:sp>
      <p:cxnSp>
        <p:nvCxnSpPr>
          <p:cNvPr id="23" name="Straight Arrow Connector 22">
            <a:extLst>
              <a:ext uri="{FF2B5EF4-FFF2-40B4-BE49-F238E27FC236}">
                <a16:creationId xmlns:a16="http://schemas.microsoft.com/office/drawing/2014/main" id="{3B58AF34-87B8-CF4B-09B0-73BA45D91120}"/>
              </a:ext>
            </a:extLst>
          </p:cNvPr>
          <p:cNvCxnSpPr>
            <a:cxnSpLocks/>
          </p:cNvCxnSpPr>
          <p:nvPr/>
        </p:nvCxnSpPr>
        <p:spPr>
          <a:xfrm>
            <a:off x="5045903" y="1682423"/>
            <a:ext cx="878822" cy="14725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4A24DF9-55DE-7137-4A4E-BBE2C4D4805A}"/>
              </a:ext>
            </a:extLst>
          </p:cNvPr>
          <p:cNvCxnSpPr>
            <a:cxnSpLocks/>
          </p:cNvCxnSpPr>
          <p:nvPr/>
        </p:nvCxnSpPr>
        <p:spPr>
          <a:xfrm flipV="1">
            <a:off x="6077125" y="4808853"/>
            <a:ext cx="0" cy="738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B15FDB3-0132-8C7D-368D-94353145BC7A}"/>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32" name="Rectangle 31">
            <a:extLst>
              <a:ext uri="{FF2B5EF4-FFF2-40B4-BE49-F238E27FC236}">
                <a16:creationId xmlns:a16="http://schemas.microsoft.com/office/drawing/2014/main" id="{A827506B-A068-F25A-DD20-A574E4F490FF}"/>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34" name="Rectangle 33">
            <a:extLst>
              <a:ext uri="{FF2B5EF4-FFF2-40B4-BE49-F238E27FC236}">
                <a16:creationId xmlns:a16="http://schemas.microsoft.com/office/drawing/2014/main" id="{B2D73F24-016F-1448-F43A-B47D0DE7E43C}"/>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35" name="Rectangle 34">
            <a:extLst>
              <a:ext uri="{FF2B5EF4-FFF2-40B4-BE49-F238E27FC236}">
                <a16:creationId xmlns:a16="http://schemas.microsoft.com/office/drawing/2014/main" id="{48054E08-E9C6-64F5-1FC8-4C193037FCA0}"/>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36" name="Rectangle 35">
            <a:extLst>
              <a:ext uri="{FF2B5EF4-FFF2-40B4-BE49-F238E27FC236}">
                <a16:creationId xmlns:a16="http://schemas.microsoft.com/office/drawing/2014/main" id="{64BB7A84-8006-B69A-28D1-41880E6B892A}"/>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37" name="Rectangle 36">
            <a:extLst>
              <a:ext uri="{FF2B5EF4-FFF2-40B4-BE49-F238E27FC236}">
                <a16:creationId xmlns:a16="http://schemas.microsoft.com/office/drawing/2014/main" id="{FB3474C9-67C2-719E-CD45-0C179282AE06}"/>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38" name="Rectangle 37">
            <a:extLst>
              <a:ext uri="{FF2B5EF4-FFF2-40B4-BE49-F238E27FC236}">
                <a16:creationId xmlns:a16="http://schemas.microsoft.com/office/drawing/2014/main" id="{3FB915F3-08D6-4DB7-8535-2B8E469D5218}"/>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39" name="Rectangle 38">
            <a:extLst>
              <a:ext uri="{FF2B5EF4-FFF2-40B4-BE49-F238E27FC236}">
                <a16:creationId xmlns:a16="http://schemas.microsoft.com/office/drawing/2014/main" id="{7ABE96EE-09DA-3A0A-09C1-9C29347C084B}"/>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40" name="Rectangle 39">
            <a:extLst>
              <a:ext uri="{FF2B5EF4-FFF2-40B4-BE49-F238E27FC236}">
                <a16:creationId xmlns:a16="http://schemas.microsoft.com/office/drawing/2014/main" id="{95E383F7-7698-951E-347F-93580A55CBB6}"/>
              </a:ext>
            </a:extLst>
          </p:cNvPr>
          <p:cNvSpPr/>
          <p:nvPr/>
        </p:nvSpPr>
        <p:spPr>
          <a:xfrm>
            <a:off x="1537283" y="3807983"/>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pic>
        <p:nvPicPr>
          <p:cNvPr id="14" name="Picture 13" descr="A screenshot of a computer&#10;&#10;Description automatically generated">
            <a:extLst>
              <a:ext uri="{FF2B5EF4-FFF2-40B4-BE49-F238E27FC236}">
                <a16:creationId xmlns:a16="http://schemas.microsoft.com/office/drawing/2014/main" id="{57625F98-0230-3C6B-1585-2820939CAFDC}"/>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371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EAE9663-3659-1239-7B70-BF0B01898D93}"/>
              </a:ext>
            </a:extLst>
          </p:cNvPr>
          <p:cNvPicPr>
            <a:picLocks noChangeAspect="1"/>
          </p:cNvPicPr>
          <p:nvPr/>
        </p:nvPicPr>
        <p:blipFill>
          <a:blip r:embed="rId2"/>
          <a:stretch>
            <a:fillRect/>
          </a:stretch>
        </p:blipFill>
        <p:spPr>
          <a:xfrm>
            <a:off x="3861617" y="175264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1537283" y="3155019"/>
            <a:ext cx="1006676" cy="502592"/>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472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1579880" y="1571724"/>
            <a:ext cx="1006676" cy="132187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74" name="Rectangle 73">
            <a:extLst>
              <a:ext uri="{FF2B5EF4-FFF2-40B4-BE49-F238E27FC236}">
                <a16:creationId xmlns:a16="http://schemas.microsoft.com/office/drawing/2014/main" id="{41683762-E6B2-C2B4-22B3-C50AEED57FF6}"/>
              </a:ext>
            </a:extLst>
          </p:cNvPr>
          <p:cNvSpPr/>
          <p:nvPr/>
        </p:nvSpPr>
        <p:spPr>
          <a:xfrm>
            <a:off x="8004523" y="5593125"/>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Prior knowledge of shape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flipV="1">
            <a:off x="9047439" y="3875715"/>
            <a:ext cx="647545" cy="17014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F45F7D-1CC9-6015-D22E-4C0D45F7DCAD}"/>
              </a:ext>
            </a:extLst>
          </p:cNvPr>
          <p:cNvSpPr txBox="1"/>
          <p:nvPr/>
        </p:nvSpPr>
        <p:spPr>
          <a:xfrm>
            <a:off x="8579585" y="1955899"/>
            <a:ext cx="1993225"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Drawing can be about representing 3D forms with 2D shapes on paper (a 2D surface).</a:t>
            </a:r>
          </a:p>
        </p:txBody>
      </p:sp>
      <p:sp>
        <p:nvSpPr>
          <p:cNvPr id="23" name="TextBox 22">
            <a:extLst>
              <a:ext uri="{FF2B5EF4-FFF2-40B4-BE49-F238E27FC236}">
                <a16:creationId xmlns:a16="http://schemas.microsoft.com/office/drawing/2014/main" id="{9450AE3E-7737-0697-B6BE-35374CF5E03B}"/>
              </a:ext>
            </a:extLst>
          </p:cNvPr>
          <p:cNvSpPr txBox="1"/>
          <p:nvPr/>
        </p:nvSpPr>
        <p:spPr>
          <a:xfrm>
            <a:off x="2615189" y="2503936"/>
            <a:ext cx="1908574"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Select items in junk modelling based on their shape.</a:t>
            </a:r>
          </a:p>
        </p:txBody>
      </p:sp>
      <p:sp>
        <p:nvSpPr>
          <p:cNvPr id="24" name="TextBox 23">
            <a:extLst>
              <a:ext uri="{FF2B5EF4-FFF2-40B4-BE49-F238E27FC236}">
                <a16:creationId xmlns:a16="http://schemas.microsoft.com/office/drawing/2014/main" id="{384FEB9D-4C0D-E8B6-FA37-73B1F96DF5E1}"/>
              </a:ext>
            </a:extLst>
          </p:cNvPr>
          <p:cNvSpPr txBox="1"/>
          <p:nvPr/>
        </p:nvSpPr>
        <p:spPr>
          <a:xfrm>
            <a:off x="3981497" y="1012715"/>
            <a:ext cx="1924730"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Drawing can be about representing flat [2D] objects using [2D] shapes on paper.</a:t>
            </a:r>
          </a:p>
        </p:txBody>
      </p:sp>
      <p:cxnSp>
        <p:nvCxnSpPr>
          <p:cNvPr id="29" name="Straight Arrow Connector 28">
            <a:extLst>
              <a:ext uri="{FF2B5EF4-FFF2-40B4-BE49-F238E27FC236}">
                <a16:creationId xmlns:a16="http://schemas.microsoft.com/office/drawing/2014/main" id="{4F17E149-5619-C84D-527B-C606821BF7B8}"/>
              </a:ext>
            </a:extLst>
          </p:cNvPr>
          <p:cNvCxnSpPr>
            <a:cxnSpLocks/>
          </p:cNvCxnSpPr>
          <p:nvPr/>
        </p:nvCxnSpPr>
        <p:spPr>
          <a:xfrm>
            <a:off x="4943863" y="1585064"/>
            <a:ext cx="962365" cy="20473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03FE80A-927F-44D5-29AF-4E2E2D7AA0B4}"/>
              </a:ext>
            </a:extLst>
          </p:cNvPr>
          <p:cNvSpPr txBox="1"/>
          <p:nvPr/>
        </p:nvSpPr>
        <p:spPr>
          <a:xfrm>
            <a:off x="5196819" y="5593125"/>
            <a:ext cx="1506536"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Shapes can be found in existing objects and used to create art.</a:t>
            </a:r>
          </a:p>
        </p:txBody>
      </p:sp>
      <p:cxnSp>
        <p:nvCxnSpPr>
          <p:cNvPr id="34" name="Straight Arrow Connector 33">
            <a:extLst>
              <a:ext uri="{FF2B5EF4-FFF2-40B4-BE49-F238E27FC236}">
                <a16:creationId xmlns:a16="http://schemas.microsoft.com/office/drawing/2014/main" id="{C60FC9C2-EAD0-92D3-75D0-F3F697D6FCB8}"/>
              </a:ext>
            </a:extLst>
          </p:cNvPr>
          <p:cNvCxnSpPr>
            <a:cxnSpLocks/>
          </p:cNvCxnSpPr>
          <p:nvPr/>
        </p:nvCxnSpPr>
        <p:spPr>
          <a:xfrm flipV="1">
            <a:off x="5606010" y="4808853"/>
            <a:ext cx="489991" cy="7842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B3BBEA2-A70B-133D-0B85-D13D63D994D5}"/>
              </a:ext>
            </a:extLst>
          </p:cNvPr>
          <p:cNvCxnSpPr>
            <a:cxnSpLocks/>
            <a:stCxn id="20" idx="1"/>
          </p:cNvCxnSpPr>
          <p:nvPr/>
        </p:nvCxnSpPr>
        <p:spPr>
          <a:xfrm flipH="1">
            <a:off x="8186722" y="2232898"/>
            <a:ext cx="392862" cy="4265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1BF0E9B-C2B1-38AE-3485-B2C6628DCF0A}"/>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41" name="Rectangle 40">
            <a:extLst>
              <a:ext uri="{FF2B5EF4-FFF2-40B4-BE49-F238E27FC236}">
                <a16:creationId xmlns:a16="http://schemas.microsoft.com/office/drawing/2014/main" id="{EFC60A05-7521-F19B-50C6-ACC784271E59}"/>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42" name="Rectangle 41">
            <a:extLst>
              <a:ext uri="{FF2B5EF4-FFF2-40B4-BE49-F238E27FC236}">
                <a16:creationId xmlns:a16="http://schemas.microsoft.com/office/drawing/2014/main" id="{2C57D447-18A8-E0F5-2326-EBBBB975E889}"/>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43" name="Rectangle 42">
            <a:extLst>
              <a:ext uri="{FF2B5EF4-FFF2-40B4-BE49-F238E27FC236}">
                <a16:creationId xmlns:a16="http://schemas.microsoft.com/office/drawing/2014/main" id="{331F566B-817E-77DA-89BE-6AF4E2D43B9B}"/>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44" name="Rectangle 43">
            <a:extLst>
              <a:ext uri="{FF2B5EF4-FFF2-40B4-BE49-F238E27FC236}">
                <a16:creationId xmlns:a16="http://schemas.microsoft.com/office/drawing/2014/main" id="{B7790782-3C97-96CE-979E-F489B2202F69}"/>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45" name="Rectangle 44">
            <a:extLst>
              <a:ext uri="{FF2B5EF4-FFF2-40B4-BE49-F238E27FC236}">
                <a16:creationId xmlns:a16="http://schemas.microsoft.com/office/drawing/2014/main" id="{006CC8EC-A9F0-8360-012D-041ADF64D2FE}"/>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46" name="Rectangle 45">
            <a:extLst>
              <a:ext uri="{FF2B5EF4-FFF2-40B4-BE49-F238E27FC236}">
                <a16:creationId xmlns:a16="http://schemas.microsoft.com/office/drawing/2014/main" id="{7815D933-645D-3C6F-A9AC-6A55A0DF03B6}"/>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47" name="Rectangle 46">
            <a:extLst>
              <a:ext uri="{FF2B5EF4-FFF2-40B4-BE49-F238E27FC236}">
                <a16:creationId xmlns:a16="http://schemas.microsoft.com/office/drawing/2014/main" id="{EEF060D6-5101-F521-5832-6BB2A2DB32E9}"/>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49" name="Rectangle 48">
            <a:extLst>
              <a:ext uri="{FF2B5EF4-FFF2-40B4-BE49-F238E27FC236}">
                <a16:creationId xmlns:a16="http://schemas.microsoft.com/office/drawing/2014/main" id="{BE481D4C-4708-9CFD-1C78-EA3B9FF2DF23}"/>
              </a:ext>
            </a:extLst>
          </p:cNvPr>
          <p:cNvSpPr/>
          <p:nvPr/>
        </p:nvSpPr>
        <p:spPr>
          <a:xfrm>
            <a:off x="1537283" y="3807983"/>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pic>
        <p:nvPicPr>
          <p:cNvPr id="4" name="Picture 3" descr="A screenshot of a computer&#10;&#10;Description automatically generated">
            <a:extLst>
              <a:ext uri="{FF2B5EF4-FFF2-40B4-BE49-F238E27FC236}">
                <a16:creationId xmlns:a16="http://schemas.microsoft.com/office/drawing/2014/main" id="{1D40BE4A-3690-3ABD-7133-AF16A8595C39}"/>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983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FF0E962-DBA7-F2D3-1945-61D3D5BD89ED}"/>
              </a:ext>
            </a:extLst>
          </p:cNvPr>
          <p:cNvPicPr>
            <a:picLocks noChangeAspect="1"/>
          </p:cNvPicPr>
          <p:nvPr/>
        </p:nvPicPr>
        <p:blipFill>
          <a:blip r:embed="rId2"/>
          <a:stretch>
            <a:fillRect/>
          </a:stretch>
        </p:blipFill>
        <p:spPr>
          <a:xfrm>
            <a:off x="3863883" y="1754613"/>
            <a:ext cx="5376759" cy="3506400"/>
          </a:xfrm>
          <a:prstGeom prst="rect">
            <a:avLst/>
          </a:prstGeom>
        </p:spPr>
      </p:pic>
      <p:pic>
        <p:nvPicPr>
          <p:cNvPr id="29" name="Picture 28">
            <a:extLst>
              <a:ext uri="{FF2B5EF4-FFF2-40B4-BE49-F238E27FC236}">
                <a16:creationId xmlns:a16="http://schemas.microsoft.com/office/drawing/2014/main" id="{F3A7CA21-11C6-DB50-A35F-FE7F7553EE42}"/>
              </a:ext>
            </a:extLst>
          </p:cNvPr>
          <p:cNvPicPr>
            <a:picLocks noChangeAspect="1"/>
          </p:cNvPicPr>
          <p:nvPr/>
        </p:nvPicPr>
        <p:blipFill>
          <a:blip r:embed="rId2"/>
          <a:stretch>
            <a:fillRect/>
          </a:stretch>
        </p:blipFill>
        <p:spPr>
          <a:xfrm>
            <a:off x="3865071"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1537283" y="3381436"/>
            <a:ext cx="1006676" cy="27617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472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1579880" y="1571724"/>
            <a:ext cx="1006676" cy="1548287"/>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2682301" y="2524945"/>
            <a:ext cx="1924730"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Create patterns when making marks. Describe patterns.</a:t>
            </a:r>
          </a:p>
        </p:txBody>
      </p:sp>
      <p:sp>
        <p:nvSpPr>
          <p:cNvPr id="74" name="Rectangle 73">
            <a:extLst>
              <a:ext uri="{FF2B5EF4-FFF2-40B4-BE49-F238E27FC236}">
                <a16:creationId xmlns:a16="http://schemas.microsoft.com/office/drawing/2014/main" id="{41683762-E6B2-C2B4-22B3-C50AEED57FF6}"/>
              </a:ext>
            </a:extLst>
          </p:cNvPr>
          <p:cNvSpPr/>
          <p:nvPr/>
        </p:nvSpPr>
        <p:spPr>
          <a:xfrm>
            <a:off x="8408224" y="2032379"/>
            <a:ext cx="1841462"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Prior knowledge of pattern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9047438" y="2564036"/>
            <a:ext cx="206016" cy="10684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3B7CB8-7769-BEFC-3E8B-6263C598A15E}"/>
              </a:ext>
            </a:extLst>
          </p:cNvPr>
          <p:cNvSpPr txBox="1"/>
          <p:nvPr/>
        </p:nvSpPr>
        <p:spPr>
          <a:xfrm>
            <a:off x="5457791" y="1054636"/>
            <a:ext cx="1750450"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Patterns can be created with a series of repeated marks like dots and lines.</a:t>
            </a:r>
          </a:p>
        </p:txBody>
      </p:sp>
      <p:sp>
        <p:nvSpPr>
          <p:cNvPr id="20" name="TextBox 19">
            <a:extLst>
              <a:ext uri="{FF2B5EF4-FFF2-40B4-BE49-F238E27FC236}">
                <a16:creationId xmlns:a16="http://schemas.microsoft.com/office/drawing/2014/main" id="{3C7612FE-F334-971C-373F-41D3483DA15B}"/>
              </a:ext>
            </a:extLst>
          </p:cNvPr>
          <p:cNvSpPr txBox="1"/>
          <p:nvPr/>
        </p:nvSpPr>
        <p:spPr>
          <a:xfrm>
            <a:off x="5457791" y="5443267"/>
            <a:ext cx="1418924"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Identify patterns in the world around us.</a:t>
            </a:r>
          </a:p>
        </p:txBody>
      </p:sp>
      <p:cxnSp>
        <p:nvCxnSpPr>
          <p:cNvPr id="23" name="Straight Arrow Connector 22">
            <a:extLst>
              <a:ext uri="{FF2B5EF4-FFF2-40B4-BE49-F238E27FC236}">
                <a16:creationId xmlns:a16="http://schemas.microsoft.com/office/drawing/2014/main" id="{9383755D-352C-9E7A-43E6-DD9CFEB92CDB}"/>
              </a:ext>
            </a:extLst>
          </p:cNvPr>
          <p:cNvCxnSpPr>
            <a:cxnSpLocks/>
          </p:cNvCxnSpPr>
          <p:nvPr/>
        </p:nvCxnSpPr>
        <p:spPr>
          <a:xfrm flipH="1">
            <a:off x="6235118" y="1613793"/>
            <a:ext cx="321933" cy="15412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3022033-0AE4-31D9-A48C-923994883C56}"/>
              </a:ext>
            </a:extLst>
          </p:cNvPr>
          <p:cNvCxnSpPr>
            <a:cxnSpLocks/>
          </p:cNvCxnSpPr>
          <p:nvPr/>
        </p:nvCxnSpPr>
        <p:spPr>
          <a:xfrm flipV="1">
            <a:off x="5852076" y="4808853"/>
            <a:ext cx="243925" cy="5918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CC43EDC-ED73-8D34-4B1E-7DDB8B76B5C3}"/>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35" name="Rectangle 34">
            <a:extLst>
              <a:ext uri="{FF2B5EF4-FFF2-40B4-BE49-F238E27FC236}">
                <a16:creationId xmlns:a16="http://schemas.microsoft.com/office/drawing/2014/main" id="{15DEC260-61D8-A57F-42C9-6721CFCB4EB9}"/>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36" name="Rectangle 35">
            <a:extLst>
              <a:ext uri="{FF2B5EF4-FFF2-40B4-BE49-F238E27FC236}">
                <a16:creationId xmlns:a16="http://schemas.microsoft.com/office/drawing/2014/main" id="{8C9D0592-BEE4-EE65-4191-171D6AFC7231}"/>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37" name="Rectangle 36">
            <a:extLst>
              <a:ext uri="{FF2B5EF4-FFF2-40B4-BE49-F238E27FC236}">
                <a16:creationId xmlns:a16="http://schemas.microsoft.com/office/drawing/2014/main" id="{E8F2217F-7B79-9B68-B0DB-72A676F226D2}"/>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38" name="Rectangle 37">
            <a:extLst>
              <a:ext uri="{FF2B5EF4-FFF2-40B4-BE49-F238E27FC236}">
                <a16:creationId xmlns:a16="http://schemas.microsoft.com/office/drawing/2014/main" id="{6E203832-E816-264E-337E-62F62BA6B36C}"/>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39" name="Rectangle 38">
            <a:extLst>
              <a:ext uri="{FF2B5EF4-FFF2-40B4-BE49-F238E27FC236}">
                <a16:creationId xmlns:a16="http://schemas.microsoft.com/office/drawing/2014/main" id="{204AB716-6669-4A18-4A33-33E908E8C2E8}"/>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40" name="Rectangle 39">
            <a:extLst>
              <a:ext uri="{FF2B5EF4-FFF2-40B4-BE49-F238E27FC236}">
                <a16:creationId xmlns:a16="http://schemas.microsoft.com/office/drawing/2014/main" id="{BF6A83F1-FEDE-2895-9951-462A42CB1CA6}"/>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41" name="Rectangle 40">
            <a:extLst>
              <a:ext uri="{FF2B5EF4-FFF2-40B4-BE49-F238E27FC236}">
                <a16:creationId xmlns:a16="http://schemas.microsoft.com/office/drawing/2014/main" id="{0C6A2495-63A7-7E0D-F309-D21504E59AEE}"/>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42" name="Rectangle 41">
            <a:extLst>
              <a:ext uri="{FF2B5EF4-FFF2-40B4-BE49-F238E27FC236}">
                <a16:creationId xmlns:a16="http://schemas.microsoft.com/office/drawing/2014/main" id="{44012C1F-0EE6-EC2D-D127-D06F9BB3C4E2}"/>
              </a:ext>
            </a:extLst>
          </p:cNvPr>
          <p:cNvSpPr/>
          <p:nvPr/>
        </p:nvSpPr>
        <p:spPr>
          <a:xfrm>
            <a:off x="1537283" y="3807983"/>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pic>
        <p:nvPicPr>
          <p:cNvPr id="14" name="Picture 13" descr="A screenshot of a computer&#10;&#10;Description automatically generated">
            <a:extLst>
              <a:ext uri="{FF2B5EF4-FFF2-40B4-BE49-F238E27FC236}">
                <a16:creationId xmlns:a16="http://schemas.microsoft.com/office/drawing/2014/main" id="{AF77F581-8906-38ED-9649-802E14BAED67}"/>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2409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48A2120-8D99-E6CD-804A-A3A37D35DB8C}"/>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pic>
        <p:nvPicPr>
          <p:cNvPr id="26" name="Picture 25">
            <a:extLst>
              <a:ext uri="{FF2B5EF4-FFF2-40B4-BE49-F238E27FC236}">
                <a16:creationId xmlns:a16="http://schemas.microsoft.com/office/drawing/2014/main" id="{47B74213-C5CB-109C-6D02-1E10021453F8}"/>
              </a:ext>
            </a:extLst>
          </p:cNvPr>
          <p:cNvPicPr>
            <a:picLocks noChangeAspect="1"/>
          </p:cNvPicPr>
          <p:nvPr/>
        </p:nvPicPr>
        <p:blipFill>
          <a:blip r:embed="rId2"/>
          <a:stretch>
            <a:fillRect/>
          </a:stretch>
        </p:blipFill>
        <p:spPr>
          <a:xfrm>
            <a:off x="3863883"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472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1579880" y="1571723"/>
            <a:ext cx="1006676" cy="184472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5853340" y="5593125"/>
            <a:ext cx="2537748"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Texture is how something feels. Artists can make art that tells us how something might feel, without us having to touch it.</a:t>
            </a:r>
          </a:p>
        </p:txBody>
      </p:sp>
      <p:sp>
        <p:nvSpPr>
          <p:cNvPr id="74" name="Rectangle 73">
            <a:extLst>
              <a:ext uri="{FF2B5EF4-FFF2-40B4-BE49-F238E27FC236}">
                <a16:creationId xmlns:a16="http://schemas.microsoft.com/office/drawing/2014/main" id="{41683762-E6B2-C2B4-22B3-C50AEED57FF6}"/>
              </a:ext>
            </a:extLst>
          </p:cNvPr>
          <p:cNvSpPr/>
          <p:nvPr/>
        </p:nvSpPr>
        <p:spPr>
          <a:xfrm>
            <a:off x="8728373" y="2109323"/>
            <a:ext cx="1789594"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Prior knowledge of texture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8231697" y="2401453"/>
            <a:ext cx="496676" cy="3072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2D7AA0-F28D-FF8E-11A4-231BAA062B65}"/>
              </a:ext>
            </a:extLst>
          </p:cNvPr>
          <p:cNvSpPr txBox="1"/>
          <p:nvPr/>
        </p:nvSpPr>
        <p:spPr>
          <a:xfrm>
            <a:off x="2853776" y="2384015"/>
            <a:ext cx="1690460"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Describe how materials feel using words like rough and smooth.</a:t>
            </a:r>
          </a:p>
        </p:txBody>
      </p:sp>
      <p:cxnSp>
        <p:nvCxnSpPr>
          <p:cNvPr id="20" name="Straight Arrow Connector 19">
            <a:extLst>
              <a:ext uri="{FF2B5EF4-FFF2-40B4-BE49-F238E27FC236}">
                <a16:creationId xmlns:a16="http://schemas.microsoft.com/office/drawing/2014/main" id="{7A9D7001-78BF-5FD2-763D-DB7E8E93115F}"/>
              </a:ext>
            </a:extLst>
          </p:cNvPr>
          <p:cNvCxnSpPr>
            <a:cxnSpLocks/>
          </p:cNvCxnSpPr>
          <p:nvPr/>
        </p:nvCxnSpPr>
        <p:spPr>
          <a:xfrm flipV="1">
            <a:off x="6096000" y="4916853"/>
            <a:ext cx="0" cy="630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2E02E2E-D3D5-82D2-B046-8A2EC84AD9AD}"/>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30" name="Rectangle 29">
            <a:extLst>
              <a:ext uri="{FF2B5EF4-FFF2-40B4-BE49-F238E27FC236}">
                <a16:creationId xmlns:a16="http://schemas.microsoft.com/office/drawing/2014/main" id="{C6AB9D5F-8B01-15EB-7086-AE5163104766}"/>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32" name="Rectangle 31">
            <a:extLst>
              <a:ext uri="{FF2B5EF4-FFF2-40B4-BE49-F238E27FC236}">
                <a16:creationId xmlns:a16="http://schemas.microsoft.com/office/drawing/2014/main" id="{A361BFA0-D5B0-7DC8-B06E-FB282B7F573B}"/>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34" name="Rectangle 33">
            <a:extLst>
              <a:ext uri="{FF2B5EF4-FFF2-40B4-BE49-F238E27FC236}">
                <a16:creationId xmlns:a16="http://schemas.microsoft.com/office/drawing/2014/main" id="{D834CE04-0FEC-7C4A-4E00-000760190F2C}"/>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35" name="Rectangle 34">
            <a:extLst>
              <a:ext uri="{FF2B5EF4-FFF2-40B4-BE49-F238E27FC236}">
                <a16:creationId xmlns:a16="http://schemas.microsoft.com/office/drawing/2014/main" id="{A9BB8E3F-40C0-F4A5-6F61-CF0DF06B526B}"/>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36" name="Rectangle 35">
            <a:extLst>
              <a:ext uri="{FF2B5EF4-FFF2-40B4-BE49-F238E27FC236}">
                <a16:creationId xmlns:a16="http://schemas.microsoft.com/office/drawing/2014/main" id="{3160385E-68D1-8B79-8939-6C3C717AD0A8}"/>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37" name="Rectangle 36">
            <a:extLst>
              <a:ext uri="{FF2B5EF4-FFF2-40B4-BE49-F238E27FC236}">
                <a16:creationId xmlns:a16="http://schemas.microsoft.com/office/drawing/2014/main" id="{6906D9C7-7279-9B9E-2D5D-853CE9F00A33}"/>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38" name="Rectangle 37">
            <a:extLst>
              <a:ext uri="{FF2B5EF4-FFF2-40B4-BE49-F238E27FC236}">
                <a16:creationId xmlns:a16="http://schemas.microsoft.com/office/drawing/2014/main" id="{D18CFC88-8D05-FE63-8CAD-B911CEBD8942}"/>
              </a:ext>
            </a:extLst>
          </p:cNvPr>
          <p:cNvSpPr/>
          <p:nvPr/>
        </p:nvSpPr>
        <p:spPr>
          <a:xfrm>
            <a:off x="1537283" y="3807983"/>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pic>
        <p:nvPicPr>
          <p:cNvPr id="14" name="Picture 13" descr="A screenshot of a computer&#10;&#10;Description automatically generated">
            <a:extLst>
              <a:ext uri="{FF2B5EF4-FFF2-40B4-BE49-F238E27FC236}">
                <a16:creationId xmlns:a16="http://schemas.microsoft.com/office/drawing/2014/main" id="{094C4996-90B6-6CEA-6F3F-D650A38EDFB9}"/>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3785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ACE6757C-FC10-B6BA-5956-CD5DD9BC1651}"/>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pic>
        <p:nvPicPr>
          <p:cNvPr id="61" name="Picture 60">
            <a:extLst>
              <a:ext uri="{FF2B5EF4-FFF2-40B4-BE49-F238E27FC236}">
                <a16:creationId xmlns:a16="http://schemas.microsoft.com/office/drawing/2014/main" id="{DA6B48BA-AAAF-7279-2176-96C4231F61C7}"/>
              </a:ext>
            </a:extLst>
          </p:cNvPr>
          <p:cNvPicPr>
            <a:picLocks noChangeAspect="1"/>
          </p:cNvPicPr>
          <p:nvPr/>
        </p:nvPicPr>
        <p:blipFill>
          <a:blip r:embed="rId2"/>
          <a:stretch>
            <a:fillRect/>
          </a:stretch>
        </p:blipFill>
        <p:spPr>
          <a:xfrm>
            <a:off x="3863883" y="175367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sp>
        <p:nvSpPr>
          <p:cNvPr id="14" name="Rectangle 13">
            <a:extLst>
              <a:ext uri="{FF2B5EF4-FFF2-40B4-BE49-F238E27FC236}">
                <a16:creationId xmlns:a16="http://schemas.microsoft.com/office/drawing/2014/main" id="{3CDF4801-71F3-D07B-E768-982DA846C4EE}"/>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15" name="Rectangle 14">
            <a:extLst>
              <a:ext uri="{FF2B5EF4-FFF2-40B4-BE49-F238E27FC236}">
                <a16:creationId xmlns:a16="http://schemas.microsoft.com/office/drawing/2014/main" id="{122F3E3A-BFBB-E79A-CA9E-9802A5AD6051}"/>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16" name="Rectangle 15">
            <a:extLst>
              <a:ext uri="{FF2B5EF4-FFF2-40B4-BE49-F238E27FC236}">
                <a16:creationId xmlns:a16="http://schemas.microsoft.com/office/drawing/2014/main" id="{ED95A8E8-A747-67D3-9DB5-846F30C86146}"/>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17" name="Rectangle 16">
            <a:extLst>
              <a:ext uri="{FF2B5EF4-FFF2-40B4-BE49-F238E27FC236}">
                <a16:creationId xmlns:a16="http://schemas.microsoft.com/office/drawing/2014/main" id="{85C85131-4C14-8931-3A99-E7F89EEE4A4A}"/>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18" name="Rectangle 17">
            <a:extLst>
              <a:ext uri="{FF2B5EF4-FFF2-40B4-BE49-F238E27FC236}">
                <a16:creationId xmlns:a16="http://schemas.microsoft.com/office/drawing/2014/main" id="{A614B044-E6F0-7705-E064-3C4879101995}"/>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19" name="Rectangle 18">
            <a:extLst>
              <a:ext uri="{FF2B5EF4-FFF2-40B4-BE49-F238E27FC236}">
                <a16:creationId xmlns:a16="http://schemas.microsoft.com/office/drawing/2014/main" id="{7C6D44E7-ABCA-B19F-77EE-1BA19076AF8B}"/>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22" name="Rectangle 21">
            <a:extLst>
              <a:ext uri="{FF2B5EF4-FFF2-40B4-BE49-F238E27FC236}">
                <a16:creationId xmlns:a16="http://schemas.microsoft.com/office/drawing/2014/main" id="{ED899765-DDE1-B28A-AAE2-C5DAC701929D}"/>
              </a:ext>
            </a:extLst>
          </p:cNvPr>
          <p:cNvSpPr/>
          <p:nvPr/>
        </p:nvSpPr>
        <p:spPr>
          <a:xfrm>
            <a:off x="1537283" y="4497713"/>
            <a:ext cx="1006676" cy="164570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796032" y="2786195"/>
            <a:ext cx="224392" cy="3688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1579880" y="1014624"/>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2662795" y="2005870"/>
            <a:ext cx="1924730" cy="938719"/>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Use mark-making tools with a palmer grasp or digital pronate grasp.</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Use mark-making tools with a static tripod grip.</a:t>
            </a:r>
          </a:p>
        </p:txBody>
      </p:sp>
      <p:sp>
        <p:nvSpPr>
          <p:cNvPr id="74" name="Rectangle 73">
            <a:extLst>
              <a:ext uri="{FF2B5EF4-FFF2-40B4-BE49-F238E27FC236}">
                <a16:creationId xmlns:a16="http://schemas.microsoft.com/office/drawing/2014/main" id="{41683762-E6B2-C2B4-22B3-C50AEED57FF6}"/>
              </a:ext>
            </a:extLst>
          </p:cNvPr>
          <p:cNvSpPr/>
          <p:nvPr/>
        </p:nvSpPr>
        <p:spPr>
          <a:xfrm>
            <a:off x="8198141" y="5573488"/>
            <a:ext cx="2247503" cy="707886"/>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Mark making tools are used in every unit. Examples have been included to show the range of mark-making tools that are used EYFS-KS2.</a:t>
            </a:r>
          </a:p>
        </p:txBody>
      </p:sp>
      <p:sp>
        <p:nvSpPr>
          <p:cNvPr id="4" name="Rectangle 3">
            <a:extLst>
              <a:ext uri="{FF2B5EF4-FFF2-40B4-BE49-F238E27FC236}">
                <a16:creationId xmlns:a16="http://schemas.microsoft.com/office/drawing/2014/main" id="{F9674B3D-85D9-A322-AC5B-F48B82EB6041}"/>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20" name="TextBox 19">
            <a:extLst>
              <a:ext uri="{FF2B5EF4-FFF2-40B4-BE49-F238E27FC236}">
                <a16:creationId xmlns:a16="http://schemas.microsoft.com/office/drawing/2014/main" id="{21035583-80A3-D9B7-9B68-7D8DC525004A}"/>
              </a:ext>
            </a:extLst>
          </p:cNvPr>
          <p:cNvSpPr txBox="1"/>
          <p:nvPr/>
        </p:nvSpPr>
        <p:spPr>
          <a:xfrm>
            <a:off x="3506371" y="5596631"/>
            <a:ext cx="1776354"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Use mark-making tools with a dynamic tripod grip.</a:t>
            </a:r>
          </a:p>
        </p:txBody>
      </p:sp>
      <p:cxnSp>
        <p:nvCxnSpPr>
          <p:cNvPr id="24" name="Straight Arrow Connector 23">
            <a:extLst>
              <a:ext uri="{FF2B5EF4-FFF2-40B4-BE49-F238E27FC236}">
                <a16:creationId xmlns:a16="http://schemas.microsoft.com/office/drawing/2014/main" id="{60B456EB-402C-832D-CEFC-8CA0B1D3C430}"/>
              </a:ext>
            </a:extLst>
          </p:cNvPr>
          <p:cNvCxnSpPr>
            <a:cxnSpLocks/>
            <a:stCxn id="20" idx="0"/>
          </p:cNvCxnSpPr>
          <p:nvPr/>
        </p:nvCxnSpPr>
        <p:spPr>
          <a:xfrm flipV="1">
            <a:off x="4394549" y="4258135"/>
            <a:ext cx="662201" cy="13384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98B9BC9-DD9C-1FD3-01D3-640CA043A5C5}"/>
              </a:ext>
            </a:extLst>
          </p:cNvPr>
          <p:cNvSpPr txBox="1"/>
          <p:nvPr/>
        </p:nvSpPr>
        <p:spPr>
          <a:xfrm>
            <a:off x="4364372" y="1269507"/>
            <a:ext cx="1208015"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Focus on pencils and paintbrushes.</a:t>
            </a:r>
          </a:p>
        </p:txBody>
      </p:sp>
      <p:sp>
        <p:nvSpPr>
          <p:cNvPr id="28" name="TextBox 27">
            <a:extLst>
              <a:ext uri="{FF2B5EF4-FFF2-40B4-BE49-F238E27FC236}">
                <a16:creationId xmlns:a16="http://schemas.microsoft.com/office/drawing/2014/main" id="{6836E8A8-C012-E37F-615A-C76261FA16B7}"/>
              </a:ext>
            </a:extLst>
          </p:cNvPr>
          <p:cNvSpPr txBox="1"/>
          <p:nvPr/>
        </p:nvSpPr>
        <p:spPr>
          <a:xfrm>
            <a:off x="5426120" y="5589416"/>
            <a:ext cx="1481218"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Focus on using crayons on their side to create rubbings.</a:t>
            </a:r>
          </a:p>
        </p:txBody>
      </p:sp>
      <p:cxnSp>
        <p:nvCxnSpPr>
          <p:cNvPr id="30" name="Straight Arrow Connector 29">
            <a:extLst>
              <a:ext uri="{FF2B5EF4-FFF2-40B4-BE49-F238E27FC236}">
                <a16:creationId xmlns:a16="http://schemas.microsoft.com/office/drawing/2014/main" id="{EAE5C9C1-CFED-CCD2-19A7-1CEC77BA4D7D}"/>
              </a:ext>
            </a:extLst>
          </p:cNvPr>
          <p:cNvCxnSpPr>
            <a:cxnSpLocks/>
          </p:cNvCxnSpPr>
          <p:nvPr/>
        </p:nvCxnSpPr>
        <p:spPr>
          <a:xfrm flipV="1">
            <a:off x="5869940" y="4865885"/>
            <a:ext cx="226060" cy="7307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919FC6D-8B7F-68DC-1B8E-A1B53F1AEF17}"/>
              </a:ext>
            </a:extLst>
          </p:cNvPr>
          <p:cNvCxnSpPr>
            <a:cxnSpLocks/>
          </p:cNvCxnSpPr>
          <p:nvPr/>
        </p:nvCxnSpPr>
        <p:spPr>
          <a:xfrm>
            <a:off x="5196820" y="1669618"/>
            <a:ext cx="673121" cy="10568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13F57CC-7B36-A91C-84C5-9467E2F42487}"/>
              </a:ext>
            </a:extLst>
          </p:cNvPr>
          <p:cNvSpPr txBox="1"/>
          <p:nvPr/>
        </p:nvSpPr>
        <p:spPr>
          <a:xfrm>
            <a:off x="5869941" y="1417861"/>
            <a:ext cx="1111589"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Focus on pens and pencils.</a:t>
            </a:r>
          </a:p>
        </p:txBody>
      </p:sp>
      <p:cxnSp>
        <p:nvCxnSpPr>
          <p:cNvPr id="40" name="Straight Arrow Connector 39">
            <a:extLst>
              <a:ext uri="{FF2B5EF4-FFF2-40B4-BE49-F238E27FC236}">
                <a16:creationId xmlns:a16="http://schemas.microsoft.com/office/drawing/2014/main" id="{90B9C7DE-7057-ECC2-EC0A-473F561F758B}"/>
              </a:ext>
            </a:extLst>
          </p:cNvPr>
          <p:cNvCxnSpPr>
            <a:cxnSpLocks/>
            <a:stCxn id="38" idx="2"/>
          </p:cNvCxnSpPr>
          <p:nvPr/>
        </p:nvCxnSpPr>
        <p:spPr>
          <a:xfrm flipH="1">
            <a:off x="6113995" y="1817971"/>
            <a:ext cx="311740" cy="13370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FB9814A-D0EA-3BAF-5F06-BE6530E9360D}"/>
              </a:ext>
            </a:extLst>
          </p:cNvPr>
          <p:cNvSpPr txBox="1"/>
          <p:nvPr/>
        </p:nvSpPr>
        <p:spPr>
          <a:xfrm>
            <a:off x="6866352" y="1258595"/>
            <a:ext cx="1524737" cy="246221"/>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Focus on wax crayons.</a:t>
            </a:r>
          </a:p>
        </p:txBody>
      </p:sp>
      <p:cxnSp>
        <p:nvCxnSpPr>
          <p:cNvPr id="45" name="Straight Arrow Connector 44">
            <a:extLst>
              <a:ext uri="{FF2B5EF4-FFF2-40B4-BE49-F238E27FC236}">
                <a16:creationId xmlns:a16="http://schemas.microsoft.com/office/drawing/2014/main" id="{EC6A56E1-E780-9ABD-6DEC-38A50643D606}"/>
              </a:ext>
            </a:extLst>
          </p:cNvPr>
          <p:cNvCxnSpPr>
            <a:cxnSpLocks/>
          </p:cNvCxnSpPr>
          <p:nvPr/>
        </p:nvCxnSpPr>
        <p:spPr>
          <a:xfrm flipH="1">
            <a:off x="6181680" y="1504816"/>
            <a:ext cx="1012808" cy="212762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6CE05FA-CDD6-35E6-6669-A8E7C2B816EA}"/>
              </a:ext>
            </a:extLst>
          </p:cNvPr>
          <p:cNvSpPr txBox="1"/>
          <p:nvPr/>
        </p:nvSpPr>
        <p:spPr>
          <a:xfrm>
            <a:off x="6883039" y="5573488"/>
            <a:ext cx="1003653"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Focus on chalk pastels.</a:t>
            </a:r>
          </a:p>
        </p:txBody>
      </p:sp>
      <p:cxnSp>
        <p:nvCxnSpPr>
          <p:cNvPr id="50" name="Straight Arrow Connector 49">
            <a:extLst>
              <a:ext uri="{FF2B5EF4-FFF2-40B4-BE49-F238E27FC236}">
                <a16:creationId xmlns:a16="http://schemas.microsoft.com/office/drawing/2014/main" id="{00BB960A-435A-8DED-C8DA-E705B230CAF8}"/>
              </a:ext>
            </a:extLst>
          </p:cNvPr>
          <p:cNvCxnSpPr>
            <a:cxnSpLocks/>
          </p:cNvCxnSpPr>
          <p:nvPr/>
        </p:nvCxnSpPr>
        <p:spPr>
          <a:xfrm flipH="1" flipV="1">
            <a:off x="7074018" y="3875714"/>
            <a:ext cx="120471" cy="16977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8D86D46-1489-0AC0-095C-064EFF57AA9F}"/>
              </a:ext>
            </a:extLst>
          </p:cNvPr>
          <p:cNvSpPr txBox="1"/>
          <p:nvPr/>
        </p:nvSpPr>
        <p:spPr>
          <a:xfrm>
            <a:off x="8519307" y="2684944"/>
            <a:ext cx="1111589" cy="246221"/>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Focus on pens.</a:t>
            </a:r>
          </a:p>
        </p:txBody>
      </p:sp>
      <p:cxnSp>
        <p:nvCxnSpPr>
          <p:cNvPr id="63" name="Straight Arrow Connector 62">
            <a:extLst>
              <a:ext uri="{FF2B5EF4-FFF2-40B4-BE49-F238E27FC236}">
                <a16:creationId xmlns:a16="http://schemas.microsoft.com/office/drawing/2014/main" id="{4D8949CF-0B48-D4CF-122C-4A8E748A6B34}"/>
              </a:ext>
            </a:extLst>
          </p:cNvPr>
          <p:cNvCxnSpPr>
            <a:cxnSpLocks/>
            <a:stCxn id="62" idx="1"/>
          </p:cNvCxnSpPr>
          <p:nvPr/>
        </p:nvCxnSpPr>
        <p:spPr>
          <a:xfrm flipH="1">
            <a:off x="6334080" y="2808054"/>
            <a:ext cx="2185226" cy="9767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screenshot of a computer&#10;&#10;Description automatically generated">
            <a:extLst>
              <a:ext uri="{FF2B5EF4-FFF2-40B4-BE49-F238E27FC236}">
                <a16:creationId xmlns:a16="http://schemas.microsoft.com/office/drawing/2014/main" id="{EB6DC5AF-BF15-39A6-54D7-73874A39C92F}"/>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7137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B525376E-0033-3BAB-152D-B8A04757F278}"/>
              </a:ext>
            </a:extLst>
          </p:cNvPr>
          <p:cNvPicPr>
            <a:picLocks noChangeAspect="1"/>
          </p:cNvPicPr>
          <p:nvPr/>
        </p:nvPicPr>
        <p:blipFill>
          <a:blip r:embed="rId2"/>
          <a:stretch>
            <a:fillRect/>
          </a:stretch>
        </p:blipFill>
        <p:spPr>
          <a:xfrm>
            <a:off x="3865070" y="1756403"/>
            <a:ext cx="5376759" cy="3506400"/>
          </a:xfrm>
          <a:prstGeom prst="rect">
            <a:avLst/>
          </a:prstGeom>
        </p:spPr>
      </p:pic>
      <p:pic>
        <p:nvPicPr>
          <p:cNvPr id="72" name="Picture 71">
            <a:extLst>
              <a:ext uri="{FF2B5EF4-FFF2-40B4-BE49-F238E27FC236}">
                <a16:creationId xmlns:a16="http://schemas.microsoft.com/office/drawing/2014/main" id="{793F5546-9730-CB74-A49C-1135985D675A}"/>
              </a:ext>
            </a:extLst>
          </p:cNvPr>
          <p:cNvPicPr>
            <a:picLocks noChangeAspect="1"/>
          </p:cNvPicPr>
          <p:nvPr/>
        </p:nvPicPr>
        <p:blipFill>
          <a:blip r:embed="rId2"/>
          <a:stretch>
            <a:fillRect/>
          </a:stretch>
        </p:blipFill>
        <p:spPr>
          <a:xfrm>
            <a:off x="3865071" y="175668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a:off x="4246927" y="2888559"/>
            <a:ext cx="125834" cy="2664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6561438" y="-521952"/>
            <a:ext cx="235995" cy="4093933"/>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srgbClr val="FFFFFF"/>
              </a:solidFill>
              <a:latin typeface="Calibri" panose="020F0502020204030204"/>
            </a:endParaRPr>
          </a:p>
        </p:txBody>
      </p:sp>
      <p:sp>
        <p:nvSpPr>
          <p:cNvPr id="3" name="Rectangle 2">
            <a:extLst>
              <a:ext uri="{FF2B5EF4-FFF2-40B4-BE49-F238E27FC236}">
                <a16:creationId xmlns:a16="http://schemas.microsoft.com/office/drawing/2014/main" id="{2A27CC9C-6608-2A5D-E81A-81E2C5009F83}"/>
              </a:ext>
            </a:extLst>
          </p:cNvPr>
          <p:cNvSpPr/>
          <p:nvPr/>
        </p:nvSpPr>
        <p:spPr>
          <a:xfrm>
            <a:off x="1579880" y="1014623"/>
            <a:ext cx="1006676" cy="348309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3269178" y="2205924"/>
            <a:ext cx="1363290" cy="70788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Explore mark making with paints with increasing confidence and skill.</a:t>
            </a:r>
          </a:p>
        </p:txBody>
      </p:sp>
      <p:sp>
        <p:nvSpPr>
          <p:cNvPr id="74" name="Rectangle 73">
            <a:extLst>
              <a:ext uri="{FF2B5EF4-FFF2-40B4-BE49-F238E27FC236}">
                <a16:creationId xmlns:a16="http://schemas.microsoft.com/office/drawing/2014/main" id="{41683762-E6B2-C2B4-22B3-C50AEED57FF6}"/>
              </a:ext>
            </a:extLst>
          </p:cNvPr>
          <p:cNvSpPr/>
          <p:nvPr/>
        </p:nvSpPr>
        <p:spPr>
          <a:xfrm>
            <a:off x="8555652" y="1786900"/>
            <a:ext cx="2006634"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Prior knowledge of painting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V="1">
            <a:off x="9698437" y="215572"/>
            <a:ext cx="151002" cy="477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0AB97A0-04DA-79B8-4B93-19D2A93DD4FA}"/>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20" name="Rectangle 19">
            <a:extLst>
              <a:ext uri="{FF2B5EF4-FFF2-40B4-BE49-F238E27FC236}">
                <a16:creationId xmlns:a16="http://schemas.microsoft.com/office/drawing/2014/main" id="{83D2DD06-4182-D5CF-28C4-60542D4735B7}"/>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21" name="Rectangle 20">
            <a:extLst>
              <a:ext uri="{FF2B5EF4-FFF2-40B4-BE49-F238E27FC236}">
                <a16:creationId xmlns:a16="http://schemas.microsoft.com/office/drawing/2014/main" id="{D6D18F5C-3E83-CD25-E2C2-52A6D8B13A04}"/>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23" name="Rectangle 22">
            <a:extLst>
              <a:ext uri="{FF2B5EF4-FFF2-40B4-BE49-F238E27FC236}">
                <a16:creationId xmlns:a16="http://schemas.microsoft.com/office/drawing/2014/main" id="{D19D43B4-BAC3-C161-31E6-3D9188F409ED}"/>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24" name="Rectangle 23">
            <a:extLst>
              <a:ext uri="{FF2B5EF4-FFF2-40B4-BE49-F238E27FC236}">
                <a16:creationId xmlns:a16="http://schemas.microsoft.com/office/drawing/2014/main" id="{5068CF89-ABCA-AB3E-DE0E-3C69B0D90DA9}"/>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25" name="Rectangle 24">
            <a:extLst>
              <a:ext uri="{FF2B5EF4-FFF2-40B4-BE49-F238E27FC236}">
                <a16:creationId xmlns:a16="http://schemas.microsoft.com/office/drawing/2014/main" id="{6B892ADD-7A5A-523B-6A46-0A6F359ECEF1}"/>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26" name="Rectangle 25">
            <a:extLst>
              <a:ext uri="{FF2B5EF4-FFF2-40B4-BE49-F238E27FC236}">
                <a16:creationId xmlns:a16="http://schemas.microsoft.com/office/drawing/2014/main" id="{2747A1EC-C824-0873-7B74-6EFFE769C776}"/>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27" name="Rectangle 26">
            <a:extLst>
              <a:ext uri="{FF2B5EF4-FFF2-40B4-BE49-F238E27FC236}">
                <a16:creationId xmlns:a16="http://schemas.microsoft.com/office/drawing/2014/main" id="{A306661E-A4D2-0DBA-A2ED-43B5E6848AB4}"/>
              </a:ext>
            </a:extLst>
          </p:cNvPr>
          <p:cNvSpPr/>
          <p:nvPr/>
        </p:nvSpPr>
        <p:spPr>
          <a:xfrm>
            <a:off x="1537283" y="4808853"/>
            <a:ext cx="1006676" cy="1334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28" name="Rectangle 27">
            <a:extLst>
              <a:ext uri="{FF2B5EF4-FFF2-40B4-BE49-F238E27FC236}">
                <a16:creationId xmlns:a16="http://schemas.microsoft.com/office/drawing/2014/main" id="{F4E47AD6-774B-5973-5BA8-A5C05C659422}"/>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29" name="Rectangle 28">
            <a:extLst>
              <a:ext uri="{FF2B5EF4-FFF2-40B4-BE49-F238E27FC236}">
                <a16:creationId xmlns:a16="http://schemas.microsoft.com/office/drawing/2014/main" id="{8260F060-7D5F-3413-A094-126E207B6951}"/>
              </a:ext>
            </a:extLst>
          </p:cNvPr>
          <p:cNvSpPr/>
          <p:nvPr/>
        </p:nvSpPr>
        <p:spPr>
          <a:xfrm>
            <a:off x="1554059" y="3748407"/>
            <a:ext cx="1006676" cy="77201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cxnSp>
        <p:nvCxnSpPr>
          <p:cNvPr id="34" name="Straight Arrow Connector 33">
            <a:extLst>
              <a:ext uri="{FF2B5EF4-FFF2-40B4-BE49-F238E27FC236}">
                <a16:creationId xmlns:a16="http://schemas.microsoft.com/office/drawing/2014/main" id="{3A83E1DE-E0DD-243E-5954-78E51FAAC2C4}"/>
              </a:ext>
            </a:extLst>
          </p:cNvPr>
          <p:cNvCxnSpPr>
            <a:cxnSpLocks/>
          </p:cNvCxnSpPr>
          <p:nvPr/>
        </p:nvCxnSpPr>
        <p:spPr>
          <a:xfrm>
            <a:off x="4372761" y="2893596"/>
            <a:ext cx="777244" cy="12002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E87D16F-CDA2-8C0F-FF2C-5A59B8F0C6AF}"/>
              </a:ext>
            </a:extLst>
          </p:cNvPr>
          <p:cNvSpPr txBox="1"/>
          <p:nvPr/>
        </p:nvSpPr>
        <p:spPr>
          <a:xfrm>
            <a:off x="4699581" y="1048051"/>
            <a:ext cx="1363290"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Use wax resist technique with watercolour paints.</a:t>
            </a:r>
          </a:p>
        </p:txBody>
      </p:sp>
      <p:sp>
        <p:nvSpPr>
          <p:cNvPr id="41" name="TextBox 40">
            <a:extLst>
              <a:ext uri="{FF2B5EF4-FFF2-40B4-BE49-F238E27FC236}">
                <a16:creationId xmlns:a16="http://schemas.microsoft.com/office/drawing/2014/main" id="{4D189951-870E-4BAD-6365-2FCBF26F4378}"/>
              </a:ext>
            </a:extLst>
          </p:cNvPr>
          <p:cNvSpPr txBox="1"/>
          <p:nvPr/>
        </p:nvSpPr>
        <p:spPr>
          <a:xfrm>
            <a:off x="5934160" y="1048051"/>
            <a:ext cx="1668117"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Mix colours using watercolour paints on the page (not in a palette).</a:t>
            </a:r>
          </a:p>
        </p:txBody>
      </p:sp>
      <p:sp>
        <p:nvSpPr>
          <p:cNvPr id="42" name="TextBox 41">
            <a:extLst>
              <a:ext uri="{FF2B5EF4-FFF2-40B4-BE49-F238E27FC236}">
                <a16:creationId xmlns:a16="http://schemas.microsoft.com/office/drawing/2014/main" id="{6B2981FE-C1A6-2E22-7457-AD8C5F11AAF4}"/>
              </a:ext>
            </a:extLst>
          </p:cNvPr>
          <p:cNvSpPr txBox="1"/>
          <p:nvPr/>
        </p:nvSpPr>
        <p:spPr>
          <a:xfrm>
            <a:off x="7536483" y="1048051"/>
            <a:ext cx="1300372"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Use a flat wash brushstroke with watercolour paint.</a:t>
            </a:r>
          </a:p>
        </p:txBody>
      </p:sp>
      <p:cxnSp>
        <p:nvCxnSpPr>
          <p:cNvPr id="43" name="Straight Arrow Connector 42">
            <a:extLst>
              <a:ext uri="{FF2B5EF4-FFF2-40B4-BE49-F238E27FC236}">
                <a16:creationId xmlns:a16="http://schemas.microsoft.com/office/drawing/2014/main" id="{48498AB1-FD3B-FD7B-C5F5-8034D8B0D3CD}"/>
              </a:ext>
            </a:extLst>
          </p:cNvPr>
          <p:cNvCxnSpPr>
            <a:cxnSpLocks/>
            <a:stCxn id="48" idx="2"/>
          </p:cNvCxnSpPr>
          <p:nvPr/>
        </p:nvCxnSpPr>
        <p:spPr>
          <a:xfrm flipH="1">
            <a:off x="6294346" y="1643012"/>
            <a:ext cx="385089" cy="19894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2145A10-80DE-E5D7-9AD7-BA04850001E0}"/>
              </a:ext>
            </a:extLst>
          </p:cNvPr>
          <p:cNvSpPr txBox="1"/>
          <p:nvPr/>
        </p:nvSpPr>
        <p:spPr>
          <a:xfrm>
            <a:off x="3950824" y="5354413"/>
            <a:ext cx="1616057"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Mix colours using poster paints in a palette.</a:t>
            </a:r>
          </a:p>
        </p:txBody>
      </p:sp>
      <p:cxnSp>
        <p:nvCxnSpPr>
          <p:cNvPr id="51" name="Straight Arrow Connector 50">
            <a:extLst>
              <a:ext uri="{FF2B5EF4-FFF2-40B4-BE49-F238E27FC236}">
                <a16:creationId xmlns:a16="http://schemas.microsoft.com/office/drawing/2014/main" id="{6D653A0B-9A34-BF9D-57F8-B8FCAB3987DE}"/>
              </a:ext>
            </a:extLst>
          </p:cNvPr>
          <p:cNvCxnSpPr>
            <a:cxnSpLocks/>
          </p:cNvCxnSpPr>
          <p:nvPr/>
        </p:nvCxnSpPr>
        <p:spPr>
          <a:xfrm flipV="1">
            <a:off x="5496886" y="4999518"/>
            <a:ext cx="825032" cy="4167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8C5FB5C-473E-566C-716E-28E18FB7D207}"/>
              </a:ext>
            </a:extLst>
          </p:cNvPr>
          <p:cNvSpPr txBox="1"/>
          <p:nvPr/>
        </p:nvSpPr>
        <p:spPr>
          <a:xfrm>
            <a:off x="5755217" y="5416245"/>
            <a:ext cx="5006910" cy="1092607"/>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Use stippling, tapered and dry brushstrokes with watercolour paint.</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Use wet on wet and 'less to more see through' [opaque to translucent] techniques.</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Use different amounts of water to create stronger [more opaque] and weaker [more translucent] colours.</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Different paintbrushes are suited to different brush strokes and techniques.</a:t>
            </a:r>
          </a:p>
        </p:txBody>
      </p:sp>
      <p:cxnSp>
        <p:nvCxnSpPr>
          <p:cNvPr id="58" name="Straight Arrow Connector 57">
            <a:extLst>
              <a:ext uri="{FF2B5EF4-FFF2-40B4-BE49-F238E27FC236}">
                <a16:creationId xmlns:a16="http://schemas.microsoft.com/office/drawing/2014/main" id="{B3A496A4-A3F4-8BBA-6930-23B12A8141CD}"/>
              </a:ext>
            </a:extLst>
          </p:cNvPr>
          <p:cNvCxnSpPr>
            <a:cxnSpLocks/>
          </p:cNvCxnSpPr>
          <p:nvPr/>
        </p:nvCxnSpPr>
        <p:spPr>
          <a:xfrm flipH="1" flipV="1">
            <a:off x="7032544" y="4829519"/>
            <a:ext cx="101624" cy="6214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E12468F-34F4-1C77-580C-FBED062D9A08}"/>
              </a:ext>
            </a:extLst>
          </p:cNvPr>
          <p:cNvSpPr txBox="1"/>
          <p:nvPr/>
        </p:nvSpPr>
        <p:spPr>
          <a:xfrm>
            <a:off x="8339665" y="2469986"/>
            <a:ext cx="1737611"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Mix colours using acrylics paints in a palette.</a:t>
            </a:r>
          </a:p>
        </p:txBody>
      </p:sp>
      <p:cxnSp>
        <p:nvCxnSpPr>
          <p:cNvPr id="63" name="Straight Arrow Connector 62">
            <a:extLst>
              <a:ext uri="{FF2B5EF4-FFF2-40B4-BE49-F238E27FC236}">
                <a16:creationId xmlns:a16="http://schemas.microsoft.com/office/drawing/2014/main" id="{D5F89D9D-A9D0-51E1-78CD-A30F8423AAC9}"/>
              </a:ext>
            </a:extLst>
          </p:cNvPr>
          <p:cNvCxnSpPr>
            <a:cxnSpLocks/>
          </p:cNvCxnSpPr>
          <p:nvPr/>
        </p:nvCxnSpPr>
        <p:spPr>
          <a:xfrm flipH="1">
            <a:off x="7263274" y="2615677"/>
            <a:ext cx="1127203" cy="5393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E7C5772-6549-5A04-95B6-1CC9E6A1A116}"/>
              </a:ext>
            </a:extLst>
          </p:cNvPr>
          <p:cNvSpPr txBox="1"/>
          <p:nvPr/>
        </p:nvSpPr>
        <p:spPr>
          <a:xfrm>
            <a:off x="3209803" y="1048052"/>
            <a:ext cx="1363290" cy="246221"/>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Use poster paints.</a:t>
            </a:r>
          </a:p>
        </p:txBody>
      </p:sp>
      <p:cxnSp>
        <p:nvCxnSpPr>
          <p:cNvPr id="67" name="Straight Arrow Connector 66">
            <a:extLst>
              <a:ext uri="{FF2B5EF4-FFF2-40B4-BE49-F238E27FC236}">
                <a16:creationId xmlns:a16="http://schemas.microsoft.com/office/drawing/2014/main" id="{829E73C5-9757-3190-1E47-966D9BBF596D}"/>
              </a:ext>
            </a:extLst>
          </p:cNvPr>
          <p:cNvCxnSpPr>
            <a:cxnSpLocks/>
            <a:stCxn id="66" idx="2"/>
          </p:cNvCxnSpPr>
          <p:nvPr/>
        </p:nvCxnSpPr>
        <p:spPr>
          <a:xfrm>
            <a:off x="3891449" y="1294273"/>
            <a:ext cx="2006209" cy="14425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9CB08C3-FDBF-BC2B-2989-58EE4CC6FFB4}"/>
              </a:ext>
            </a:extLst>
          </p:cNvPr>
          <p:cNvCxnSpPr>
            <a:cxnSpLocks/>
            <a:stCxn id="74" idx="1"/>
          </p:cNvCxnSpPr>
          <p:nvPr/>
        </p:nvCxnSpPr>
        <p:spPr>
          <a:xfrm flipH="1">
            <a:off x="8105862" y="2063899"/>
            <a:ext cx="449790" cy="153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A screenshot of a computer&#10;&#10;Description automatically generated">
            <a:extLst>
              <a:ext uri="{FF2B5EF4-FFF2-40B4-BE49-F238E27FC236}">
                <a16:creationId xmlns:a16="http://schemas.microsoft.com/office/drawing/2014/main" id="{4B9D84F5-6D4D-54BE-2D57-EB35F43FDD81}"/>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43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325FEDC5-EA37-5E0C-30AC-DD789062DEC0}"/>
              </a:ext>
            </a:extLst>
          </p:cNvPr>
          <p:cNvPicPr>
            <a:picLocks noChangeAspect="1"/>
          </p:cNvPicPr>
          <p:nvPr/>
        </p:nvPicPr>
        <p:blipFill>
          <a:blip r:embed="rId2"/>
          <a:stretch>
            <a:fillRect/>
          </a:stretch>
        </p:blipFill>
        <p:spPr>
          <a:xfrm>
            <a:off x="3860282" y="1755549"/>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4225212" y="2848171"/>
            <a:ext cx="0" cy="306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1579880" y="1014624"/>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3462475" y="2508273"/>
            <a:ext cx="1338123"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Make marks to draw familiar things.</a:t>
            </a:r>
          </a:p>
        </p:txBody>
      </p:sp>
      <p:sp>
        <p:nvSpPr>
          <p:cNvPr id="74" name="Rectangle 73">
            <a:extLst>
              <a:ext uri="{FF2B5EF4-FFF2-40B4-BE49-F238E27FC236}">
                <a16:creationId xmlns:a16="http://schemas.microsoft.com/office/drawing/2014/main" id="{41683762-E6B2-C2B4-22B3-C50AEED57FF6}"/>
              </a:ext>
            </a:extLst>
          </p:cNvPr>
          <p:cNvSpPr/>
          <p:nvPr/>
        </p:nvSpPr>
        <p:spPr>
          <a:xfrm>
            <a:off x="8003188" y="1200188"/>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Drawing is a key skill in Art &amp; Design and reviewed in some way in every unit.</a:t>
            </a:r>
          </a:p>
        </p:txBody>
      </p:sp>
      <p:sp>
        <p:nvSpPr>
          <p:cNvPr id="14" name="Rectangle 13">
            <a:extLst>
              <a:ext uri="{FF2B5EF4-FFF2-40B4-BE49-F238E27FC236}">
                <a16:creationId xmlns:a16="http://schemas.microsoft.com/office/drawing/2014/main" id="{CBE2E61C-A18C-DDA7-5CA4-4DD5B193A7B0}"/>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1537283" y="5024853"/>
            <a:ext cx="1006676" cy="1118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0" name="Rectangle 29">
            <a:extLst>
              <a:ext uri="{FF2B5EF4-FFF2-40B4-BE49-F238E27FC236}">
                <a16:creationId xmlns:a16="http://schemas.microsoft.com/office/drawing/2014/main" id="{7ECD67CC-E024-50B9-94E1-9A9A78157271}"/>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1554059" y="3748406"/>
            <a:ext cx="1006676" cy="1045696"/>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cxnSp>
        <p:nvCxnSpPr>
          <p:cNvPr id="39" name="Straight Arrow Connector 38">
            <a:extLst>
              <a:ext uri="{FF2B5EF4-FFF2-40B4-BE49-F238E27FC236}">
                <a16:creationId xmlns:a16="http://schemas.microsoft.com/office/drawing/2014/main" id="{CAFF6609-23CB-B5F8-2A75-781477211706}"/>
              </a:ext>
            </a:extLst>
          </p:cNvPr>
          <p:cNvCxnSpPr>
            <a:cxnSpLocks/>
          </p:cNvCxnSpPr>
          <p:nvPr/>
        </p:nvCxnSpPr>
        <p:spPr>
          <a:xfrm>
            <a:off x="4283935" y="2848172"/>
            <a:ext cx="676056" cy="1287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930354-CFE7-6487-02CC-98607E11F400}"/>
              </a:ext>
            </a:extLst>
          </p:cNvPr>
          <p:cNvSpPr txBox="1"/>
          <p:nvPr/>
        </p:nvSpPr>
        <p:spPr>
          <a:xfrm>
            <a:off x="4746026" y="1077349"/>
            <a:ext cx="2288771"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Making simple line drawings, including continuous line drawings.</a:t>
            </a:r>
          </a:p>
        </p:txBody>
      </p:sp>
      <p:sp>
        <p:nvSpPr>
          <p:cNvPr id="43" name="TextBox 42">
            <a:extLst>
              <a:ext uri="{FF2B5EF4-FFF2-40B4-BE49-F238E27FC236}">
                <a16:creationId xmlns:a16="http://schemas.microsoft.com/office/drawing/2014/main" id="{0B8FC189-CEC6-6747-D676-FD33D0C9DED9}"/>
              </a:ext>
            </a:extLst>
          </p:cNvPr>
          <p:cNvSpPr txBox="1"/>
          <p:nvPr/>
        </p:nvSpPr>
        <p:spPr>
          <a:xfrm>
            <a:off x="4531811" y="5464132"/>
            <a:ext cx="1997336" cy="70788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When drawing from observation artists must look often and very carefully and at the object they're drawing from.</a:t>
            </a:r>
          </a:p>
        </p:txBody>
      </p:sp>
      <p:sp>
        <p:nvSpPr>
          <p:cNvPr id="44" name="TextBox 43">
            <a:extLst>
              <a:ext uri="{FF2B5EF4-FFF2-40B4-BE49-F238E27FC236}">
                <a16:creationId xmlns:a16="http://schemas.microsoft.com/office/drawing/2014/main" id="{B3CB8B01-9D2B-1D17-8497-01CE262AE3E8}"/>
              </a:ext>
            </a:extLst>
          </p:cNvPr>
          <p:cNvSpPr txBox="1"/>
          <p:nvPr/>
        </p:nvSpPr>
        <p:spPr>
          <a:xfrm>
            <a:off x="6712279" y="5461555"/>
            <a:ext cx="2437197" cy="861774"/>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When drawing from primary observation, artists look at the object they're drawing from. When drawing from secondary observation, artists look at a drawing or a copy of object.</a:t>
            </a:r>
          </a:p>
        </p:txBody>
      </p:sp>
      <p:sp>
        <p:nvSpPr>
          <p:cNvPr id="45" name="TextBox 44">
            <a:extLst>
              <a:ext uri="{FF2B5EF4-FFF2-40B4-BE49-F238E27FC236}">
                <a16:creationId xmlns:a16="http://schemas.microsoft.com/office/drawing/2014/main" id="{61EE6362-4736-8C87-1490-56B93ED2D7A3}"/>
              </a:ext>
            </a:extLst>
          </p:cNvPr>
          <p:cNvSpPr txBox="1"/>
          <p:nvPr/>
        </p:nvSpPr>
        <p:spPr>
          <a:xfrm>
            <a:off x="9238375" y="4075451"/>
            <a:ext cx="1415328" cy="70788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Draw the human face and its features in proportion using pencil.</a:t>
            </a:r>
          </a:p>
        </p:txBody>
      </p:sp>
      <p:cxnSp>
        <p:nvCxnSpPr>
          <p:cNvPr id="46" name="Straight Arrow Connector 45">
            <a:extLst>
              <a:ext uri="{FF2B5EF4-FFF2-40B4-BE49-F238E27FC236}">
                <a16:creationId xmlns:a16="http://schemas.microsoft.com/office/drawing/2014/main" id="{A2993817-D956-B1CF-8F28-310018F18C49}"/>
              </a:ext>
            </a:extLst>
          </p:cNvPr>
          <p:cNvCxnSpPr>
            <a:cxnSpLocks/>
          </p:cNvCxnSpPr>
          <p:nvPr/>
        </p:nvCxnSpPr>
        <p:spPr>
          <a:xfrm flipV="1">
            <a:off x="7803860" y="4808853"/>
            <a:ext cx="127017" cy="6527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26F0D6A-A522-EF39-22BE-750B942C0D30}"/>
              </a:ext>
            </a:extLst>
          </p:cNvPr>
          <p:cNvCxnSpPr>
            <a:cxnSpLocks/>
            <a:stCxn id="43" idx="0"/>
          </p:cNvCxnSpPr>
          <p:nvPr/>
        </p:nvCxnSpPr>
        <p:spPr>
          <a:xfrm flipV="1">
            <a:off x="5530479" y="3807982"/>
            <a:ext cx="1241534" cy="16561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90AE8DD-B3E5-071E-0BA4-4A2CC89168E7}"/>
              </a:ext>
            </a:extLst>
          </p:cNvPr>
          <p:cNvCxnSpPr>
            <a:cxnSpLocks/>
          </p:cNvCxnSpPr>
          <p:nvPr/>
        </p:nvCxnSpPr>
        <p:spPr>
          <a:xfrm flipH="1" flipV="1">
            <a:off x="9118731" y="3807983"/>
            <a:ext cx="239289" cy="3092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4978FE-18EA-56E6-3401-31F183CF24B5}"/>
              </a:ext>
            </a:extLst>
          </p:cNvPr>
          <p:cNvCxnSpPr>
            <a:cxnSpLocks/>
          </p:cNvCxnSpPr>
          <p:nvPr/>
        </p:nvCxnSpPr>
        <p:spPr>
          <a:xfrm>
            <a:off x="5725799" y="1477460"/>
            <a:ext cx="246677" cy="12308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FD86F34-460D-255B-FAE0-0EB8778AC525}"/>
              </a:ext>
            </a:extLst>
          </p:cNvPr>
          <p:cNvSpPr txBox="1"/>
          <p:nvPr/>
        </p:nvSpPr>
        <p:spPr>
          <a:xfrm>
            <a:off x="8693476" y="2350381"/>
            <a:ext cx="1415328"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Make a tonal drawing using pencil.</a:t>
            </a:r>
          </a:p>
        </p:txBody>
      </p:sp>
      <p:cxnSp>
        <p:nvCxnSpPr>
          <p:cNvPr id="67" name="Straight Arrow Connector 66">
            <a:extLst>
              <a:ext uri="{FF2B5EF4-FFF2-40B4-BE49-F238E27FC236}">
                <a16:creationId xmlns:a16="http://schemas.microsoft.com/office/drawing/2014/main" id="{FB9A2227-129E-D7BF-75B6-024DEC73ECBB}"/>
              </a:ext>
            </a:extLst>
          </p:cNvPr>
          <p:cNvCxnSpPr>
            <a:cxnSpLocks/>
            <a:stCxn id="66" idx="1"/>
          </p:cNvCxnSpPr>
          <p:nvPr/>
        </p:nvCxnSpPr>
        <p:spPr>
          <a:xfrm flipH="1">
            <a:off x="8231698" y="2550437"/>
            <a:ext cx="461779" cy="200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AF02129D-C454-2E60-99AA-5432850B3F69}"/>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6123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019515C5-46AD-CF0A-FEBE-9CBE37F26FC5}"/>
              </a:ext>
            </a:extLst>
          </p:cNvPr>
          <p:cNvPicPr>
            <a:picLocks noChangeAspect="1"/>
          </p:cNvPicPr>
          <p:nvPr/>
        </p:nvPicPr>
        <p:blipFill>
          <a:blip r:embed="rId2"/>
          <a:stretch>
            <a:fillRect/>
          </a:stretch>
        </p:blipFill>
        <p:spPr>
          <a:xfrm>
            <a:off x="3863883" y="175400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a:off x="4154648" y="2850377"/>
            <a:ext cx="55496" cy="3046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1579880" y="1014624"/>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3370200" y="2435278"/>
            <a:ext cx="1438791"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Make simple prints using poster paints.</a:t>
            </a:r>
          </a:p>
        </p:txBody>
      </p:sp>
      <p:sp>
        <p:nvSpPr>
          <p:cNvPr id="74" name="Rectangle 73">
            <a:extLst>
              <a:ext uri="{FF2B5EF4-FFF2-40B4-BE49-F238E27FC236}">
                <a16:creationId xmlns:a16="http://schemas.microsoft.com/office/drawing/2014/main" id="{41683762-E6B2-C2B4-22B3-C50AEED57FF6}"/>
              </a:ext>
            </a:extLst>
          </p:cNvPr>
          <p:cNvSpPr/>
          <p:nvPr/>
        </p:nvSpPr>
        <p:spPr>
          <a:xfrm>
            <a:off x="8586752" y="2540116"/>
            <a:ext cx="1806068"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Prior knowledge of printing is explicitly reviewed.</a:t>
            </a:r>
          </a:p>
        </p:txBody>
      </p:sp>
      <p:sp>
        <p:nvSpPr>
          <p:cNvPr id="14" name="Rectangle 13">
            <a:extLst>
              <a:ext uri="{FF2B5EF4-FFF2-40B4-BE49-F238E27FC236}">
                <a16:creationId xmlns:a16="http://schemas.microsoft.com/office/drawing/2014/main" id="{CBE2E61C-A18C-DDA7-5CA4-4DD5B193A7B0}"/>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1537283" y="5316951"/>
            <a:ext cx="1006676" cy="826463"/>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0" name="Rectangle 29">
            <a:extLst>
              <a:ext uri="{FF2B5EF4-FFF2-40B4-BE49-F238E27FC236}">
                <a16:creationId xmlns:a16="http://schemas.microsoft.com/office/drawing/2014/main" id="{7ECD67CC-E024-50B9-94E1-9A9A78157271}"/>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1554059" y="3748406"/>
            <a:ext cx="1006676" cy="1291196"/>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cxnSp>
        <p:nvCxnSpPr>
          <p:cNvPr id="23" name="Straight Arrow Connector 22">
            <a:extLst>
              <a:ext uri="{FF2B5EF4-FFF2-40B4-BE49-F238E27FC236}">
                <a16:creationId xmlns:a16="http://schemas.microsoft.com/office/drawing/2014/main" id="{74075CC9-F782-5699-0C86-EA22DFE989EA}"/>
              </a:ext>
            </a:extLst>
          </p:cNvPr>
          <p:cNvCxnSpPr>
            <a:cxnSpLocks/>
          </p:cNvCxnSpPr>
          <p:nvPr/>
        </p:nvCxnSpPr>
        <p:spPr>
          <a:xfrm>
            <a:off x="4339445" y="2831065"/>
            <a:ext cx="598846" cy="12313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A90B3B5-40FC-3BA3-F018-9E312913C766}"/>
              </a:ext>
            </a:extLst>
          </p:cNvPr>
          <p:cNvSpPr txBox="1"/>
          <p:nvPr/>
        </p:nvSpPr>
        <p:spPr>
          <a:xfrm>
            <a:off x="3633435" y="1066264"/>
            <a:ext cx="1780657"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Press print onto paper or fabric using the natural colour of the leaves.</a:t>
            </a:r>
          </a:p>
        </p:txBody>
      </p:sp>
      <p:cxnSp>
        <p:nvCxnSpPr>
          <p:cNvPr id="27" name="Straight Arrow Connector 26">
            <a:extLst>
              <a:ext uri="{FF2B5EF4-FFF2-40B4-BE49-F238E27FC236}">
                <a16:creationId xmlns:a16="http://schemas.microsoft.com/office/drawing/2014/main" id="{A58A48F4-3AE8-DBCD-F7FD-FF16CC8C10FF}"/>
              </a:ext>
            </a:extLst>
          </p:cNvPr>
          <p:cNvCxnSpPr>
            <a:cxnSpLocks/>
          </p:cNvCxnSpPr>
          <p:nvPr/>
        </p:nvCxnSpPr>
        <p:spPr>
          <a:xfrm>
            <a:off x="4681214" y="1586476"/>
            <a:ext cx="1174655" cy="202007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51E3BC8-8485-A5BF-A661-DB1B984F986E}"/>
              </a:ext>
            </a:extLst>
          </p:cNvPr>
          <p:cNvSpPr txBox="1"/>
          <p:nvPr/>
        </p:nvSpPr>
        <p:spPr>
          <a:xfrm>
            <a:off x="5539926" y="5547700"/>
            <a:ext cx="4788928" cy="861774"/>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Using crayons to transfer texture and pattern from existing surfaces.</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Monoprint onto paper.</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Create a plate to make a press print. Apply ink (or paint) with a roller. Press print onto paper or fabric using a plate.</a:t>
            </a:r>
          </a:p>
        </p:txBody>
      </p:sp>
      <p:cxnSp>
        <p:nvCxnSpPr>
          <p:cNvPr id="35" name="Straight Arrow Connector 34">
            <a:extLst>
              <a:ext uri="{FF2B5EF4-FFF2-40B4-BE49-F238E27FC236}">
                <a16:creationId xmlns:a16="http://schemas.microsoft.com/office/drawing/2014/main" id="{FA80EA2A-94CE-799E-FFA3-06BAB87CA8A1}"/>
              </a:ext>
            </a:extLst>
          </p:cNvPr>
          <p:cNvCxnSpPr>
            <a:cxnSpLocks/>
          </p:cNvCxnSpPr>
          <p:nvPr/>
        </p:nvCxnSpPr>
        <p:spPr>
          <a:xfrm flipV="1">
            <a:off x="5868854" y="4916852"/>
            <a:ext cx="164929" cy="630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E570ADD-CEA4-B149-183D-0ABE7FD501AD}"/>
              </a:ext>
            </a:extLst>
          </p:cNvPr>
          <p:cNvSpPr txBox="1"/>
          <p:nvPr/>
        </p:nvSpPr>
        <p:spPr>
          <a:xfrm>
            <a:off x="6336135" y="1047225"/>
            <a:ext cx="2219587"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Collagraphic printmaking is a process in which materials are built up on a plate to be printed from.</a:t>
            </a:r>
          </a:p>
        </p:txBody>
      </p:sp>
      <p:cxnSp>
        <p:nvCxnSpPr>
          <p:cNvPr id="41" name="Straight Arrow Connector 40">
            <a:extLst>
              <a:ext uri="{FF2B5EF4-FFF2-40B4-BE49-F238E27FC236}">
                <a16:creationId xmlns:a16="http://schemas.microsoft.com/office/drawing/2014/main" id="{59C84838-3A4A-F434-0455-3B8EB0ABF34D}"/>
              </a:ext>
            </a:extLst>
          </p:cNvPr>
          <p:cNvCxnSpPr>
            <a:cxnSpLocks/>
          </p:cNvCxnSpPr>
          <p:nvPr/>
        </p:nvCxnSpPr>
        <p:spPr>
          <a:xfrm>
            <a:off x="7325687" y="1541050"/>
            <a:ext cx="125835" cy="4000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5EDBA64-6F8F-841A-C922-8C2D53266545}"/>
              </a:ext>
            </a:extLst>
          </p:cNvPr>
          <p:cNvCxnSpPr>
            <a:cxnSpLocks/>
          </p:cNvCxnSpPr>
          <p:nvPr/>
        </p:nvCxnSpPr>
        <p:spPr>
          <a:xfrm flipH="1">
            <a:off x="8055528" y="2848171"/>
            <a:ext cx="531224" cy="12142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74ECCB64-4FB5-C5A2-D7EF-B5BB407EB52E}"/>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6244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35A08D1F-F4CE-7937-1AD0-7DDC5F5CDD9A}"/>
              </a:ext>
            </a:extLst>
          </p:cNvPr>
          <p:cNvPicPr>
            <a:picLocks noChangeAspect="1"/>
          </p:cNvPicPr>
          <p:nvPr/>
        </p:nvPicPr>
        <p:blipFill>
          <a:blip r:embed="rId2"/>
          <a:stretch>
            <a:fillRect/>
          </a:stretch>
        </p:blipFill>
        <p:spPr>
          <a:xfrm>
            <a:off x="3857807" y="1754046"/>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4196593" y="2873013"/>
            <a:ext cx="0" cy="2820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1579880" y="1014624"/>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3005527" y="2339597"/>
            <a:ext cx="1690460"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Explore making sculptures using a range of materials and junk modelling.</a:t>
            </a:r>
          </a:p>
        </p:txBody>
      </p:sp>
      <p:sp>
        <p:nvSpPr>
          <p:cNvPr id="14" name="Rectangle 13">
            <a:extLst>
              <a:ext uri="{FF2B5EF4-FFF2-40B4-BE49-F238E27FC236}">
                <a16:creationId xmlns:a16="http://schemas.microsoft.com/office/drawing/2014/main" id="{CBE2E61C-A18C-DDA7-5CA4-4DD5B193A7B0}"/>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1537283" y="5547701"/>
            <a:ext cx="1006676" cy="595713"/>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0" name="Rectangle 29">
            <a:extLst>
              <a:ext uri="{FF2B5EF4-FFF2-40B4-BE49-F238E27FC236}">
                <a16:creationId xmlns:a16="http://schemas.microsoft.com/office/drawing/2014/main" id="{7ECD67CC-E024-50B9-94E1-9A9A78157271}"/>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1554059" y="3748406"/>
            <a:ext cx="1006676" cy="153787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cxnSp>
        <p:nvCxnSpPr>
          <p:cNvPr id="21" name="Straight Arrow Connector 20">
            <a:extLst>
              <a:ext uri="{FF2B5EF4-FFF2-40B4-BE49-F238E27FC236}">
                <a16:creationId xmlns:a16="http://schemas.microsoft.com/office/drawing/2014/main" id="{1499E033-22A3-E502-91C3-E32DD49FF0A6}"/>
              </a:ext>
            </a:extLst>
          </p:cNvPr>
          <p:cNvCxnSpPr>
            <a:cxnSpLocks/>
          </p:cNvCxnSpPr>
          <p:nvPr/>
        </p:nvCxnSpPr>
        <p:spPr>
          <a:xfrm>
            <a:off x="4282704" y="2787784"/>
            <a:ext cx="628548" cy="13101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6D3DEE9-F0D4-055C-1E4A-B413DDA1579C}"/>
              </a:ext>
            </a:extLst>
          </p:cNvPr>
          <p:cNvSpPr txBox="1"/>
          <p:nvPr/>
        </p:nvSpPr>
        <p:spPr>
          <a:xfrm>
            <a:off x="3754050" y="1014623"/>
            <a:ext cx="1793170"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Create a paper sculpture by folding and twisting and gluing it together.</a:t>
            </a:r>
          </a:p>
        </p:txBody>
      </p:sp>
      <p:cxnSp>
        <p:nvCxnSpPr>
          <p:cNvPr id="26" name="Straight Arrow Connector 25">
            <a:extLst>
              <a:ext uri="{FF2B5EF4-FFF2-40B4-BE49-F238E27FC236}">
                <a16:creationId xmlns:a16="http://schemas.microsoft.com/office/drawing/2014/main" id="{633DA4E3-B2D1-B82A-5B73-9B079401FD28}"/>
              </a:ext>
            </a:extLst>
          </p:cNvPr>
          <p:cNvCxnSpPr>
            <a:cxnSpLocks/>
          </p:cNvCxnSpPr>
          <p:nvPr/>
        </p:nvCxnSpPr>
        <p:spPr>
          <a:xfrm>
            <a:off x="4911253" y="1421367"/>
            <a:ext cx="952229" cy="17336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DD832D1-BBEC-8C20-0DD0-DC4747DF4B80}"/>
              </a:ext>
            </a:extLst>
          </p:cNvPr>
          <p:cNvSpPr txBox="1"/>
          <p:nvPr/>
        </p:nvSpPr>
        <p:spPr>
          <a:xfrm>
            <a:off x="5860551" y="5417574"/>
            <a:ext cx="4350949" cy="938719"/>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Make a tile using clay.</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Make a raised relief by adding layers of clay.</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Use slip (a mixture of clay and water) as a glue in ceramics.</a:t>
            </a:r>
          </a:p>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Score surfaces before adding slip to help the pieces attach more reliably.</a:t>
            </a:r>
          </a:p>
        </p:txBody>
      </p:sp>
      <p:cxnSp>
        <p:nvCxnSpPr>
          <p:cNvPr id="35" name="Straight Arrow Connector 34">
            <a:extLst>
              <a:ext uri="{FF2B5EF4-FFF2-40B4-BE49-F238E27FC236}">
                <a16:creationId xmlns:a16="http://schemas.microsoft.com/office/drawing/2014/main" id="{1CFC73AD-AEE1-1FCE-B2CC-F2B1BEB8FC9E}"/>
              </a:ext>
            </a:extLst>
          </p:cNvPr>
          <p:cNvCxnSpPr>
            <a:cxnSpLocks/>
          </p:cNvCxnSpPr>
          <p:nvPr/>
        </p:nvCxnSpPr>
        <p:spPr>
          <a:xfrm flipV="1">
            <a:off x="6328521" y="3371019"/>
            <a:ext cx="527382" cy="20465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420EF38-9422-EB5D-E097-1DAB36814A76}"/>
              </a:ext>
            </a:extLst>
          </p:cNvPr>
          <p:cNvSpPr txBox="1"/>
          <p:nvPr/>
        </p:nvSpPr>
        <p:spPr>
          <a:xfrm>
            <a:off x="7203461" y="1008763"/>
            <a:ext cx="2038368"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Arrange a 3D composition by considering size, shape, texture and space between objects.</a:t>
            </a:r>
          </a:p>
        </p:txBody>
      </p:sp>
      <p:cxnSp>
        <p:nvCxnSpPr>
          <p:cNvPr id="39" name="Straight Arrow Connector 38">
            <a:extLst>
              <a:ext uri="{FF2B5EF4-FFF2-40B4-BE49-F238E27FC236}">
                <a16:creationId xmlns:a16="http://schemas.microsoft.com/office/drawing/2014/main" id="{514942C8-0883-2E87-33AD-08DA0244F40E}"/>
              </a:ext>
            </a:extLst>
          </p:cNvPr>
          <p:cNvCxnSpPr>
            <a:cxnSpLocks/>
            <a:stCxn id="38" idx="2"/>
          </p:cNvCxnSpPr>
          <p:nvPr/>
        </p:nvCxnSpPr>
        <p:spPr>
          <a:xfrm flipH="1">
            <a:off x="7912917" y="1562761"/>
            <a:ext cx="309729" cy="10694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0274666-645C-EA59-32A2-EA57862ADAB9}"/>
              </a:ext>
            </a:extLst>
          </p:cNvPr>
          <p:cNvSpPr txBox="1"/>
          <p:nvPr/>
        </p:nvSpPr>
        <p:spPr>
          <a:xfrm>
            <a:off x="8569600" y="2339597"/>
            <a:ext cx="1961121"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Origami is a Japanese artform of creating 3D models by folding a piece of paper.</a:t>
            </a:r>
          </a:p>
        </p:txBody>
      </p:sp>
      <p:sp>
        <p:nvSpPr>
          <p:cNvPr id="45" name="TextBox 44">
            <a:extLst>
              <a:ext uri="{FF2B5EF4-FFF2-40B4-BE49-F238E27FC236}">
                <a16:creationId xmlns:a16="http://schemas.microsoft.com/office/drawing/2014/main" id="{F8012B6E-8E74-6D4F-2E75-AC14604E115A}"/>
              </a:ext>
            </a:extLst>
          </p:cNvPr>
          <p:cNvSpPr txBox="1"/>
          <p:nvPr/>
        </p:nvSpPr>
        <p:spPr>
          <a:xfrm>
            <a:off x="9241830" y="5035029"/>
            <a:ext cx="1384797" cy="707886"/>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Cut, shape and manipulate existing objects to create a sculpture.</a:t>
            </a:r>
          </a:p>
        </p:txBody>
      </p:sp>
      <p:cxnSp>
        <p:nvCxnSpPr>
          <p:cNvPr id="46" name="Straight Arrow Connector 45">
            <a:extLst>
              <a:ext uri="{FF2B5EF4-FFF2-40B4-BE49-F238E27FC236}">
                <a16:creationId xmlns:a16="http://schemas.microsoft.com/office/drawing/2014/main" id="{B60306D2-6038-9FA4-09FE-7A1259BECC19}"/>
              </a:ext>
            </a:extLst>
          </p:cNvPr>
          <p:cNvCxnSpPr>
            <a:cxnSpLocks/>
            <a:stCxn id="44" idx="1"/>
          </p:cNvCxnSpPr>
          <p:nvPr/>
        </p:nvCxnSpPr>
        <p:spPr>
          <a:xfrm flipH="1">
            <a:off x="8036025" y="2616597"/>
            <a:ext cx="533575" cy="19007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28C6CB5-CFB0-8E36-5848-4CA92696B70D}"/>
              </a:ext>
            </a:extLst>
          </p:cNvPr>
          <p:cNvCxnSpPr>
            <a:cxnSpLocks/>
          </p:cNvCxnSpPr>
          <p:nvPr/>
        </p:nvCxnSpPr>
        <p:spPr>
          <a:xfrm flipH="1" flipV="1">
            <a:off x="8969015" y="4794340"/>
            <a:ext cx="314160" cy="3839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02165DEF-C349-5681-D9AD-D0D1B5FF1E4A}"/>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611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3C8662-ABB7-1BBF-6ED9-3860D4583799}"/>
              </a:ext>
            </a:extLst>
          </p:cNvPr>
          <p:cNvSpPr>
            <a:spLocks noGrp="1"/>
          </p:cNvSpPr>
          <p:nvPr>
            <p:ph type="body" sz="quarter" idx="10"/>
          </p:nvPr>
        </p:nvSpPr>
        <p:spPr/>
        <p:txBody>
          <a:bodyPr/>
          <a:lstStyle/>
          <a:p>
            <a:r>
              <a:rPr lang="en-GB"/>
              <a:t>Nursery 3/4 (Cycle B)</a:t>
            </a:r>
          </a:p>
        </p:txBody>
      </p:sp>
      <p:sp>
        <p:nvSpPr>
          <p:cNvPr id="3" name="Text Placeholder 2">
            <a:extLst>
              <a:ext uri="{FF2B5EF4-FFF2-40B4-BE49-F238E27FC236}">
                <a16:creationId xmlns:a16="http://schemas.microsoft.com/office/drawing/2014/main" id="{C72695C1-1BE1-1F34-6BD5-E32D96BF80EF}"/>
              </a:ext>
            </a:extLst>
          </p:cNvPr>
          <p:cNvSpPr>
            <a:spLocks noGrp="1"/>
          </p:cNvSpPr>
          <p:nvPr>
            <p:ph type="body" sz="quarter" idx="11"/>
          </p:nvPr>
        </p:nvSpPr>
        <p:spPr/>
        <p:txBody>
          <a:bodyPr/>
          <a:lstStyle/>
          <a:p>
            <a:r>
              <a:rPr lang="en-GB"/>
              <a:t>Nursery 3/4 (Cycle B)</a:t>
            </a:r>
          </a:p>
        </p:txBody>
      </p:sp>
      <p:graphicFrame>
        <p:nvGraphicFramePr>
          <p:cNvPr id="9" name="Table 9">
            <a:extLst>
              <a:ext uri="{FF2B5EF4-FFF2-40B4-BE49-F238E27FC236}">
                <a16:creationId xmlns:a16="http://schemas.microsoft.com/office/drawing/2014/main" id="{CAE9F938-9F12-5262-0D12-E282D07D8AC0}"/>
              </a:ext>
            </a:extLst>
          </p:cNvPr>
          <p:cNvGraphicFramePr>
            <a:graphicFrameLocks noGrp="1"/>
          </p:cNvGraphicFramePr>
          <p:nvPr/>
        </p:nvGraphicFramePr>
        <p:xfrm>
          <a:off x="1503634" y="5630363"/>
          <a:ext cx="9184732" cy="986400"/>
        </p:xfrm>
        <a:graphic>
          <a:graphicData uri="http://schemas.openxmlformats.org/drawingml/2006/table">
            <a:tbl>
              <a:tblPr firstRow="1" bandRow="1">
                <a:tableStyleId>{5C22544A-7EE6-4342-B048-85BDC9FD1C3A}</a:tableStyleId>
              </a:tblPr>
              <a:tblGrid>
                <a:gridCol w="4239501">
                  <a:extLst>
                    <a:ext uri="{9D8B030D-6E8A-4147-A177-3AD203B41FA5}">
                      <a16:colId xmlns:a16="http://schemas.microsoft.com/office/drawing/2014/main" val="3280706412"/>
                    </a:ext>
                  </a:extLst>
                </a:gridCol>
                <a:gridCol w="4945231">
                  <a:extLst>
                    <a:ext uri="{9D8B030D-6E8A-4147-A177-3AD203B41FA5}">
                      <a16:colId xmlns:a16="http://schemas.microsoft.com/office/drawing/2014/main" val="2231191302"/>
                    </a:ext>
                  </a:extLst>
                </a:gridCol>
              </a:tblGrid>
              <a:tr h="0">
                <a:tc gridSpan="2">
                  <a:txBody>
                    <a:bodyPr/>
                    <a:lstStyle/>
                    <a:p>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Relevant Development Matters (N3/4) statements:</a:t>
                      </a:r>
                    </a:p>
                  </a:txBody>
                  <a:tcPr marT="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108000" indent="-108000">
                        <a:buFont typeface="Arial" panose="020B0604020202020204" pitchFamily="34" charset="0"/>
                        <a:buChar char="•"/>
                      </a:pPr>
                      <a:endParaRPr lang="en-GB" sz="1000" b="0">
                        <a:solidFill>
                          <a:schemeClr val="bg1"/>
                        </a:solidFill>
                      </a:endParaRPr>
                    </a:p>
                  </a:txBody>
                  <a:tcPr>
                    <a:noFill/>
                  </a:tcPr>
                </a:tc>
                <a:extLst>
                  <a:ext uri="{0D108BD9-81ED-4DB2-BD59-A6C34878D82A}">
                    <a16:rowId xmlns:a16="http://schemas.microsoft.com/office/drawing/2014/main" val="3133244836"/>
                  </a:ext>
                </a:extLst>
              </a:tr>
              <a:tr h="0">
                <a:tc>
                  <a:txBody>
                    <a:bodyPr/>
                    <a:lstStyle/>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Create closed shapes with continuous lines and begin to use these shapes to represent objects.</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Draw with increasing complexity and detail, such as representing a face with a circle and including details.</a:t>
                      </a:r>
                    </a:p>
                    <a:p>
                      <a:endParaRPr lang="en-GB" sz="1000" b="0">
                        <a:solidFill>
                          <a:schemeClr val="accent1"/>
                        </a:solidFill>
                      </a:endParaRP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Explore different materials freely, in order to develop their ideas about how to use them and what to make.</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Explore colour and colour-mixing.</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Develop their own ideas and then decide which materials to use to express them.</a:t>
                      </a: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711058"/>
                  </a:ext>
                </a:extLst>
              </a:tr>
            </a:tbl>
          </a:graphicData>
        </a:graphic>
      </p:graphicFrame>
      <p:graphicFrame>
        <p:nvGraphicFramePr>
          <p:cNvPr id="4" name="Table 8">
            <a:extLst>
              <a:ext uri="{FF2B5EF4-FFF2-40B4-BE49-F238E27FC236}">
                <a16:creationId xmlns:a16="http://schemas.microsoft.com/office/drawing/2014/main" id="{6E70A45D-4115-2FF8-8955-F5A0707945D1}"/>
              </a:ext>
            </a:extLst>
          </p:cNvPr>
          <p:cNvGraphicFramePr>
            <a:graphicFrameLocks noGrp="1"/>
          </p:cNvGraphicFramePr>
          <p:nvPr/>
        </p:nvGraphicFramePr>
        <p:xfrm>
          <a:off x="1427105" y="943146"/>
          <a:ext cx="9131983" cy="37846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727345331"/>
                    </a:ext>
                  </a:extLst>
                </a:gridCol>
                <a:gridCol w="3947983">
                  <a:extLst>
                    <a:ext uri="{9D8B030D-6E8A-4147-A177-3AD203B41FA5}">
                      <a16:colId xmlns:a16="http://schemas.microsoft.com/office/drawing/2014/main" val="3894054192"/>
                    </a:ext>
                  </a:extLst>
                </a:gridCol>
                <a:gridCol w="4032000">
                  <a:extLst>
                    <a:ext uri="{9D8B030D-6E8A-4147-A177-3AD203B41FA5}">
                      <a16:colId xmlns:a16="http://schemas.microsoft.com/office/drawing/2014/main" val="2067779578"/>
                    </a:ext>
                  </a:extLst>
                </a:gridCol>
              </a:tblGrid>
              <a:tr h="138695">
                <a:tc>
                  <a:txBody>
                    <a:bodyPr/>
                    <a:lstStyle/>
                    <a:p>
                      <a:r>
                        <a:rPr lang="en-GB" sz="900">
                          <a:solidFill>
                            <a:schemeClr val="bg1"/>
                          </a:solidFill>
                          <a:latin typeface="Roboto"/>
                          <a:ea typeface="Roboto"/>
                          <a:cs typeface="Roboto"/>
                        </a:rPr>
                        <a:t>Half Term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Learning Opportunities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How This Will Build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74983783"/>
                  </a:ext>
                </a:extLst>
              </a:tr>
              <a:tr h="305129">
                <a:tc>
                  <a:txBody>
                    <a:bodyPr/>
                    <a:lstStyle/>
                    <a:p>
                      <a:pPr>
                        <a:spcAft>
                          <a:spcPts val="200"/>
                        </a:spcAft>
                      </a:pPr>
                      <a:r>
                        <a:rPr lang="en-GB" sz="900">
                          <a:solidFill>
                            <a:schemeClr val="bg1"/>
                          </a:solidFill>
                          <a:latin typeface="Roboto"/>
                          <a:ea typeface="Roboto"/>
                          <a:cs typeface="Roboto"/>
                        </a:rPr>
                        <a:t>Aut1: Look at Me!</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Colour</a:t>
                      </a:r>
                      <a:r>
                        <a:rPr lang="en-GB" sz="900">
                          <a:solidFill>
                            <a:schemeClr val="bg1"/>
                          </a:solidFill>
                          <a:latin typeface="Roboto"/>
                          <a:ea typeface="Roboto"/>
                          <a:cs typeface="Roboto"/>
                        </a:rPr>
                        <a:t>: Identify appropriate colours for their self-portrait (e.g., eyes, hair etc.).</a:t>
                      </a:r>
                    </a:p>
                    <a:p>
                      <a:pPr marL="71755" lvl="0" indent="-71755" algn="l">
                        <a:lnSpc>
                          <a:spcPct val="100000"/>
                        </a:lnSpc>
                        <a:spcAft>
                          <a:spcPts val="200"/>
                        </a:spcAft>
                        <a:buFont typeface="Arial" panose="020B0604020202020204" pitchFamily="34" charset="0"/>
                        <a:buChar char="•"/>
                      </a:pPr>
                      <a:r>
                        <a:rPr lang="en-GB" sz="900" b="1" i="0" u="none" strike="noStrike" baseline="0" noProof="0">
                          <a:solidFill>
                            <a:srgbClr val="000000"/>
                          </a:solidFill>
                          <a:latin typeface="Roboto"/>
                        </a:rPr>
                        <a:t>Line</a:t>
                      </a:r>
                      <a:r>
                        <a:rPr lang="en-GB" sz="900" b="0" i="0" u="none" strike="noStrike" baseline="0" noProof="0">
                          <a:solidFill>
                            <a:srgbClr val="000000"/>
                          </a:solidFill>
                          <a:latin typeface="Roboto"/>
                        </a:rPr>
                        <a:t>: Draw using continuous line and closed shapes.</a:t>
                      </a: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Collage skills and handling paintbrush.</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nSpc>
                          <a:spcPct val="100000"/>
                        </a:lnSpc>
                        <a:spcAft>
                          <a:spcPts val="100"/>
                        </a:spcAft>
                        <a:buClr>
                          <a:srgbClr val="FFFFFF"/>
                        </a:buClr>
                        <a:buNone/>
                      </a:pPr>
                      <a:r>
                        <a:rPr lang="en-GB" sz="900" b="0" i="0" u="none" strike="noStrike" noProof="0">
                          <a:solidFill>
                            <a:schemeClr val="bg1"/>
                          </a:solidFill>
                          <a:latin typeface="Arial"/>
                        </a:rPr>
                        <a:t>Children will draw their own face in Rec. In Y2, pupils will draw and paint a simple self-portrait. In Y6, pupils will be taught techniques to accurately draw facial features. Pupils will draw using continuous line in Y3.</a:t>
                      </a:r>
                      <a:endParaRPr lang="en-GB" sz="900">
                        <a:solidFill>
                          <a:schemeClr val="bg1"/>
                        </a:solidFill>
                        <a:latin typeface="Roboto"/>
                        <a:ea typeface="Roboto"/>
                        <a:cs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4494724"/>
                  </a:ext>
                </a:extLst>
              </a:tr>
              <a:tr h="305129">
                <a:tc>
                  <a:txBody>
                    <a:bodyPr/>
                    <a:lstStyle/>
                    <a:p>
                      <a:pPr>
                        <a:spcAft>
                          <a:spcPts val="200"/>
                        </a:spcAft>
                      </a:pPr>
                      <a:r>
                        <a:rPr lang="en-GB" sz="900">
                          <a:solidFill>
                            <a:schemeClr val="bg1"/>
                          </a:solidFill>
                          <a:latin typeface="Roboto"/>
                          <a:ea typeface="Roboto"/>
                          <a:cs typeface="Roboto"/>
                        </a:rPr>
                        <a:t>Aut2: Bears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Texture: </a:t>
                      </a:r>
                      <a:r>
                        <a:rPr lang="en-GB" sz="900" b="0">
                          <a:solidFill>
                            <a:schemeClr val="bg1"/>
                          </a:solidFill>
                          <a:latin typeface="Roboto"/>
                          <a:ea typeface="Roboto"/>
                          <a:cs typeface="Roboto"/>
                        </a:rPr>
                        <a:t>Selecting appropriate materials to create a collaged bear image.</a:t>
                      </a:r>
                      <a:endParaRPr lang="en-GB" sz="900" b="1">
                        <a:solidFill>
                          <a:schemeClr val="bg1"/>
                        </a:solidFill>
                        <a:latin typeface="Roboto"/>
                        <a:ea typeface="Roboto"/>
                        <a:cs typeface="Roboto"/>
                      </a:endParaRP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 </a:t>
                      </a:r>
                      <a:r>
                        <a:rPr lang="en-GB" sz="900" b="0" i="0" u="none" strike="noStrike" baseline="0" noProof="0">
                          <a:solidFill>
                            <a:srgbClr val="000000"/>
                          </a:solidFill>
                          <a:latin typeface="Roboto"/>
                        </a:rPr>
                        <a:t>Collage skills.</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Pupils will have further opportunities to explore collage in Y2 and Y4.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99101647"/>
                  </a:ext>
                </a:extLst>
              </a:tr>
              <a:tr h="403757">
                <a:tc>
                  <a:txBody>
                    <a:bodyPr/>
                    <a:lstStyle/>
                    <a:p>
                      <a:pPr>
                        <a:spcAft>
                          <a:spcPts val="200"/>
                        </a:spcAft>
                      </a:pPr>
                      <a:r>
                        <a:rPr lang="en-GB" sz="900">
                          <a:solidFill>
                            <a:schemeClr val="bg1"/>
                          </a:solidFill>
                          <a:latin typeface="Roboto"/>
                          <a:ea typeface="Roboto"/>
                          <a:cs typeface="Roboto"/>
                        </a:rPr>
                        <a:t>Aut3: Special Days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Colour</a:t>
                      </a:r>
                      <a:r>
                        <a:rPr lang="en-GB" sz="900">
                          <a:solidFill>
                            <a:schemeClr val="bg1"/>
                          </a:solidFill>
                          <a:latin typeface="Roboto"/>
                          <a:ea typeface="Roboto"/>
                          <a:cs typeface="Roboto"/>
                        </a:rPr>
                        <a:t>: Exploring colour-mixing using paint.</a:t>
                      </a:r>
                    </a:p>
                    <a:p>
                      <a:pPr marL="71755" lvl="0" indent="-71755" algn="l">
                        <a:lnSpc>
                          <a:spcPct val="100000"/>
                        </a:lnSpc>
                        <a:spcAft>
                          <a:spcPts val="200"/>
                        </a:spcAft>
                        <a:buFont typeface="Arial" panose="020B0604020202020204" pitchFamily="34" charset="0"/>
                        <a:buChar char="•"/>
                      </a:pPr>
                      <a:r>
                        <a:rPr lang="en-GB" sz="900" b="1" i="0" u="none" strike="noStrike" baseline="0" noProof="0">
                          <a:solidFill>
                            <a:srgbClr val="000000"/>
                          </a:solidFill>
                          <a:latin typeface="Roboto"/>
                        </a:rPr>
                        <a:t>Texture</a:t>
                      </a:r>
                      <a:r>
                        <a:rPr lang="en-GB" sz="900" b="0" i="0" u="none" strike="noStrike" baseline="0" noProof="0">
                          <a:solidFill>
                            <a:srgbClr val="000000"/>
                          </a:solidFill>
                          <a:latin typeface="Roboto"/>
                        </a:rPr>
                        <a:t>: Pupils choose collage materials from a selection.</a:t>
                      </a:r>
                      <a:endParaRPr lang="en-GB" sz="900">
                        <a:latin typeface="Roboto"/>
                      </a:endParaRP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Collage skills and handling a paintbrush.</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Pupils will learn about primary and secondary colour in Y1. In Y2, pupils will learn how to create tints, tones and shades of a primary colour, and they will explore tertiary colours in Y3.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9939061"/>
                  </a:ext>
                </a:extLst>
              </a:tr>
              <a:tr h="320540">
                <a:tc>
                  <a:txBody>
                    <a:bodyPr/>
                    <a:lstStyle/>
                    <a:p>
                      <a:pPr>
                        <a:spcAft>
                          <a:spcPts val="200"/>
                        </a:spcAft>
                      </a:pPr>
                      <a:r>
                        <a:rPr lang="en-GB" sz="900">
                          <a:solidFill>
                            <a:schemeClr val="bg1"/>
                          </a:solidFill>
                          <a:latin typeface="Roboto"/>
                          <a:ea typeface="Roboto"/>
                          <a:cs typeface="Roboto"/>
                        </a:rPr>
                        <a:t>Spr2: Food Glorious Food</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Pattern</a:t>
                      </a:r>
                      <a:r>
                        <a:rPr lang="en-GB" sz="900">
                          <a:solidFill>
                            <a:schemeClr val="bg1"/>
                          </a:solidFill>
                          <a:latin typeface="Roboto"/>
                          <a:ea typeface="Roboto"/>
                          <a:cs typeface="Roboto"/>
                        </a:rPr>
                        <a:t>: Printmaking using vegetables to create a pattern.</a:t>
                      </a:r>
                    </a:p>
                    <a:p>
                      <a:pPr marL="71755" lvl="0" indent="-71755" algn="l">
                        <a:lnSpc>
                          <a:spcPct val="100000"/>
                        </a:lnSpc>
                        <a:spcAft>
                          <a:spcPts val="200"/>
                        </a:spcAft>
                        <a:buFont typeface="Arial" panose="020B0604020202020204" pitchFamily="34" charset="0"/>
                        <a:buChar char="•"/>
                      </a:pPr>
                      <a:r>
                        <a:rPr lang="en-GB" sz="900" b="1" i="0" u="none" strike="noStrike" baseline="0" noProof="0">
                          <a:solidFill>
                            <a:srgbClr val="000000"/>
                          </a:solidFill>
                          <a:latin typeface="Roboto"/>
                        </a:rPr>
                        <a:t>Control </a:t>
                      </a:r>
                      <a:r>
                        <a:rPr lang="en-GB" sz="900" b="0" i="0" u="none" strike="noStrike" baseline="0" noProof="0">
                          <a:solidFill>
                            <a:srgbClr val="000000"/>
                          </a:solidFill>
                          <a:latin typeface="Roboto"/>
                        </a:rPr>
                        <a:t>of materials: Printmaking and collage skills. </a:t>
                      </a:r>
                      <a:endParaRPr lang="en-GB" sz="900">
                        <a:latin typeface="Roboto"/>
                      </a:endParaRP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Colour</a:t>
                      </a:r>
                      <a:r>
                        <a:rPr lang="en-GB" sz="900" b="0" i="0" u="none" strike="noStrike" baseline="0" noProof="0">
                          <a:solidFill>
                            <a:srgbClr val="000000"/>
                          </a:solidFill>
                          <a:latin typeface="Roboto"/>
                        </a:rPr>
                        <a:t>: Colour-mixing using paint.</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In Y1, pupils will use leaves in printmaking. They will develop their printmaking skills further in Y2 by creating press-prints and Y4 by creating a </a:t>
                      </a:r>
                      <a:r>
                        <a:rPr lang="en-GB" sz="900" err="1">
                          <a:solidFill>
                            <a:schemeClr val="bg1"/>
                          </a:solidFill>
                          <a:latin typeface="Roboto"/>
                          <a:ea typeface="Roboto"/>
                          <a:cs typeface="Roboto"/>
                        </a:rPr>
                        <a:t>collagraphic</a:t>
                      </a:r>
                      <a:r>
                        <a:rPr lang="en-GB" sz="900">
                          <a:solidFill>
                            <a:schemeClr val="bg1"/>
                          </a:solidFill>
                          <a:latin typeface="Roboto"/>
                          <a:ea typeface="Roboto"/>
                          <a:cs typeface="Roboto"/>
                        </a:rPr>
                        <a:t> print.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7012319"/>
                  </a:ext>
                </a:extLst>
              </a:tr>
              <a:tr h="403757">
                <a:tc>
                  <a:txBody>
                    <a:bodyPr/>
                    <a:lstStyle/>
                    <a:p>
                      <a:pPr>
                        <a:spcAft>
                          <a:spcPts val="200"/>
                        </a:spcAft>
                      </a:pPr>
                      <a:r>
                        <a:rPr lang="en-GB" sz="900">
                          <a:solidFill>
                            <a:schemeClr val="bg1"/>
                          </a:solidFill>
                          <a:latin typeface="Roboto"/>
                          <a:ea typeface="Roboto"/>
                          <a:cs typeface="Roboto"/>
                        </a:rPr>
                        <a:t>Sum1: Once Upon a Time 2</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Line</a:t>
                      </a:r>
                      <a:r>
                        <a:rPr lang="en-GB" sz="900">
                          <a:solidFill>
                            <a:schemeClr val="bg1"/>
                          </a:solidFill>
                          <a:latin typeface="Roboto"/>
                          <a:ea typeface="Roboto"/>
                          <a:cs typeface="Roboto"/>
                        </a:rPr>
                        <a:t>: Drawing using continuous line and closed shapes.</a:t>
                      </a:r>
                    </a:p>
                    <a:p>
                      <a:pPr marL="71755" lvl="0" indent="-71755" algn="l">
                        <a:lnSpc>
                          <a:spcPct val="100000"/>
                        </a:lnSpc>
                        <a:spcAft>
                          <a:spcPts val="200"/>
                        </a:spcAft>
                        <a:buFont typeface="Arial" panose="020B0604020202020204" pitchFamily="34" charset="0"/>
                        <a:buChar char="•"/>
                      </a:pPr>
                      <a:r>
                        <a:rPr lang="en-GB" sz="900" b="1" i="0" u="none" strike="noStrike" baseline="0" noProof="0">
                          <a:solidFill>
                            <a:srgbClr val="000000"/>
                          </a:solidFill>
                          <a:latin typeface="Roboto"/>
                        </a:rPr>
                        <a:t>Texture</a:t>
                      </a:r>
                      <a:r>
                        <a:rPr lang="en-GB" sz="900" b="0" i="0" u="none" strike="noStrike" baseline="0" noProof="0">
                          <a:solidFill>
                            <a:srgbClr val="000000"/>
                          </a:solidFill>
                          <a:latin typeface="Roboto"/>
                        </a:rPr>
                        <a:t>: Creating a representation of a textured surface using drawing skills.</a:t>
                      </a:r>
                      <a:endParaRPr lang="en-GB" sz="900">
                        <a:latin typeface="Roboto"/>
                      </a:endParaRP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Collage skills</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Pupils will draw using a continuous line in Y3. They will develop their drawing skills further in Y4, when they will have the opportunity to draw from direct observation using continuous line as well as a range of other pencil techniques.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44722840"/>
                  </a:ext>
                </a:extLst>
              </a:tr>
              <a:tr h="320540">
                <a:tc>
                  <a:txBody>
                    <a:bodyPr/>
                    <a:lstStyle/>
                    <a:p>
                      <a:pPr>
                        <a:spcAft>
                          <a:spcPts val="200"/>
                        </a:spcAft>
                      </a:pPr>
                      <a:r>
                        <a:rPr lang="en-GB" sz="900">
                          <a:solidFill>
                            <a:schemeClr val="bg1"/>
                          </a:solidFill>
                          <a:latin typeface="Roboto"/>
                          <a:ea typeface="Roboto"/>
                          <a:cs typeface="Roboto"/>
                        </a:rPr>
                        <a:t>Sum2: All Creatures Great and Small 2</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Line</a:t>
                      </a:r>
                      <a:r>
                        <a:rPr lang="en-GB" sz="900">
                          <a:solidFill>
                            <a:schemeClr val="bg1"/>
                          </a:solidFill>
                          <a:latin typeface="Roboto"/>
                          <a:ea typeface="Roboto"/>
                          <a:cs typeface="Roboto"/>
                        </a:rPr>
                        <a:t>: Drawing using continuous line and closed shapes.</a:t>
                      </a:r>
                    </a:p>
                    <a:p>
                      <a:pPr marL="71755" lvl="0" indent="-71755" algn="l">
                        <a:lnSpc>
                          <a:spcPct val="100000"/>
                        </a:lnSpc>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Using a pencil to draw detail with increasing complexity.</a:t>
                      </a:r>
                      <a:endParaRPr lang="en-GB" sz="900">
                        <a:latin typeface="Roboto"/>
                      </a:endParaRP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Colour</a:t>
                      </a:r>
                      <a:r>
                        <a:rPr lang="en-GB" sz="900" b="0" i="0" u="none" strike="noStrike" baseline="0" noProof="0">
                          <a:solidFill>
                            <a:srgbClr val="000000"/>
                          </a:solidFill>
                          <a:latin typeface="Roboto"/>
                        </a:rPr>
                        <a:t>: Explore colour-mixing.</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spcAft>
                          <a:spcPts val="200"/>
                        </a:spcAft>
                        <a:buNone/>
                      </a:pPr>
                      <a:r>
                        <a:rPr lang="en-GB" sz="900" b="0" i="0" u="none" strike="noStrike" baseline="0" noProof="0">
                          <a:solidFill>
                            <a:srgbClr val="000000"/>
                          </a:solidFill>
                          <a:latin typeface="Roboto"/>
                        </a:rPr>
                        <a:t>Pupils will draw using a continuous line in Y3. They will develop their drawing skills further in Y4, when they will have the opportunity to draw from direct observation using continuous line as well as a range of other pencil techniques.</a:t>
                      </a:r>
                      <a:endParaRPr lang="en-US" sz="9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31809577"/>
                  </a:ext>
                </a:extLst>
              </a:tr>
            </a:tbl>
          </a:graphicData>
        </a:graphic>
      </p:graphicFrame>
      <p:pic>
        <p:nvPicPr>
          <p:cNvPr id="5" name="Picture 4" descr="A screenshot of a computer&#10;&#10;Description automatically generated">
            <a:extLst>
              <a:ext uri="{FF2B5EF4-FFF2-40B4-BE49-F238E27FC236}">
                <a16:creationId xmlns:a16="http://schemas.microsoft.com/office/drawing/2014/main" id="{FCECD81F-4C50-0FDC-0CEF-94CE08EE078B}"/>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9990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E7F39E9-7A89-56C9-692E-28342ECA075D}"/>
              </a:ext>
            </a:extLst>
          </p:cNvPr>
          <p:cNvPicPr>
            <a:picLocks noChangeAspect="1"/>
          </p:cNvPicPr>
          <p:nvPr/>
        </p:nvPicPr>
        <p:blipFill>
          <a:blip r:embed="rId2"/>
          <a:stretch>
            <a:fillRect/>
          </a:stretch>
        </p:blipFill>
        <p:spPr>
          <a:xfrm>
            <a:off x="3857807" y="1753551"/>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sp>
        <p:nvSpPr>
          <p:cNvPr id="3" name="Rectangle 2">
            <a:extLst>
              <a:ext uri="{FF2B5EF4-FFF2-40B4-BE49-F238E27FC236}">
                <a16:creationId xmlns:a16="http://schemas.microsoft.com/office/drawing/2014/main" id="{2A27CC9C-6608-2A5D-E81A-81E2C5009F83}"/>
              </a:ext>
            </a:extLst>
          </p:cNvPr>
          <p:cNvSpPr/>
          <p:nvPr/>
        </p:nvSpPr>
        <p:spPr>
          <a:xfrm>
            <a:off x="1579880" y="1014624"/>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14" name="Rectangle 13">
            <a:extLst>
              <a:ext uri="{FF2B5EF4-FFF2-40B4-BE49-F238E27FC236}">
                <a16:creationId xmlns:a16="http://schemas.microsoft.com/office/drawing/2014/main" id="{CBE2E61C-A18C-DDA7-5CA4-4DD5B193A7B0}"/>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1537283" y="5854549"/>
            <a:ext cx="1006676" cy="28886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0" name="Rectangle 29">
            <a:extLst>
              <a:ext uri="{FF2B5EF4-FFF2-40B4-BE49-F238E27FC236}">
                <a16:creationId xmlns:a16="http://schemas.microsoft.com/office/drawing/2014/main" id="{7ECD67CC-E024-50B9-94E1-9A9A78157271}"/>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1554059" y="3748406"/>
            <a:ext cx="1006676" cy="179929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25" name="TextBox 24">
            <a:extLst>
              <a:ext uri="{FF2B5EF4-FFF2-40B4-BE49-F238E27FC236}">
                <a16:creationId xmlns:a16="http://schemas.microsoft.com/office/drawing/2014/main" id="{76D3DEE9-F0D4-055C-1E4A-B413DDA1579C}"/>
              </a:ext>
            </a:extLst>
          </p:cNvPr>
          <p:cNvSpPr txBox="1"/>
          <p:nvPr/>
        </p:nvSpPr>
        <p:spPr>
          <a:xfrm>
            <a:off x="4192059" y="5547700"/>
            <a:ext cx="2237787" cy="400110"/>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Take photographs of objects and surfaces using cameras or tablets.</a:t>
            </a:r>
          </a:p>
        </p:txBody>
      </p:sp>
      <p:cxnSp>
        <p:nvCxnSpPr>
          <p:cNvPr id="26" name="Straight Arrow Connector 25">
            <a:extLst>
              <a:ext uri="{FF2B5EF4-FFF2-40B4-BE49-F238E27FC236}">
                <a16:creationId xmlns:a16="http://schemas.microsoft.com/office/drawing/2014/main" id="{633DA4E3-B2D1-B82A-5B73-9B079401FD28}"/>
              </a:ext>
            </a:extLst>
          </p:cNvPr>
          <p:cNvCxnSpPr>
            <a:cxnSpLocks/>
          </p:cNvCxnSpPr>
          <p:nvPr/>
        </p:nvCxnSpPr>
        <p:spPr>
          <a:xfrm flipV="1">
            <a:off x="5562623" y="4808853"/>
            <a:ext cx="395659" cy="7600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420EF38-9422-EB5D-E097-1DAB36814A76}"/>
              </a:ext>
            </a:extLst>
          </p:cNvPr>
          <p:cNvSpPr txBox="1"/>
          <p:nvPr/>
        </p:nvSpPr>
        <p:spPr>
          <a:xfrm>
            <a:off x="7203461" y="1008763"/>
            <a:ext cx="2521477"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Take photographs of tableau vivant, which is made by standing still to represent the figures in a story.</a:t>
            </a:r>
          </a:p>
        </p:txBody>
      </p:sp>
      <p:cxnSp>
        <p:nvCxnSpPr>
          <p:cNvPr id="39" name="Straight Arrow Connector 38">
            <a:extLst>
              <a:ext uri="{FF2B5EF4-FFF2-40B4-BE49-F238E27FC236}">
                <a16:creationId xmlns:a16="http://schemas.microsoft.com/office/drawing/2014/main" id="{514942C8-0883-2E87-33AD-08DA0244F40E}"/>
              </a:ext>
            </a:extLst>
          </p:cNvPr>
          <p:cNvCxnSpPr>
            <a:cxnSpLocks/>
          </p:cNvCxnSpPr>
          <p:nvPr/>
        </p:nvCxnSpPr>
        <p:spPr>
          <a:xfrm flipH="1">
            <a:off x="7025894" y="1562762"/>
            <a:ext cx="417238" cy="11301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0274666-645C-EA59-32A2-EA57862ADAB9}"/>
              </a:ext>
            </a:extLst>
          </p:cNvPr>
          <p:cNvSpPr txBox="1"/>
          <p:nvPr/>
        </p:nvSpPr>
        <p:spPr>
          <a:xfrm>
            <a:off x="8569600" y="2339597"/>
            <a:ext cx="1961121" cy="553998"/>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Design figures and characters in software programmes (e.g. PowerPoint).</a:t>
            </a:r>
          </a:p>
        </p:txBody>
      </p:sp>
      <p:cxnSp>
        <p:nvCxnSpPr>
          <p:cNvPr id="46" name="Straight Arrow Connector 45">
            <a:extLst>
              <a:ext uri="{FF2B5EF4-FFF2-40B4-BE49-F238E27FC236}">
                <a16:creationId xmlns:a16="http://schemas.microsoft.com/office/drawing/2014/main" id="{B60306D2-6038-9FA4-09FE-7A1259BECC19}"/>
              </a:ext>
            </a:extLst>
          </p:cNvPr>
          <p:cNvCxnSpPr>
            <a:cxnSpLocks/>
            <a:stCxn id="44" idx="1"/>
          </p:cNvCxnSpPr>
          <p:nvPr/>
        </p:nvCxnSpPr>
        <p:spPr>
          <a:xfrm flipH="1">
            <a:off x="8018317" y="2616596"/>
            <a:ext cx="551283" cy="1015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51F52C2A-62F2-C31E-4D9E-E4600C0B47A1}"/>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pic>
        <p:nvPicPr>
          <p:cNvPr id="20" name="Picture 19" descr="A screenshot of a computer&#10;&#10;Description automatically generated">
            <a:extLst>
              <a:ext uri="{FF2B5EF4-FFF2-40B4-BE49-F238E27FC236}">
                <a16:creationId xmlns:a16="http://schemas.microsoft.com/office/drawing/2014/main" id="{A2F5F075-0F30-F6B8-6EE8-6C3FE8E15BD6}"/>
              </a:ext>
            </a:extLst>
          </p:cNvPr>
          <p:cNvPicPr>
            <a:picLocks noChangeAspect="1"/>
          </p:cNvPicPr>
          <p:nvPr/>
        </p:nvPicPr>
        <p:blipFill rotWithShape="1">
          <a:blip r:embed="rId3"/>
          <a:srcRect l="2548" t="10439" r="70308" b="77152"/>
          <a:stretch/>
        </p:blipFill>
        <p:spPr bwMode="auto">
          <a:xfrm>
            <a:off x="4309545" y="66103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5560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EFC5331-CEDD-A253-856E-8B09B7769774}"/>
              </a:ext>
            </a:extLst>
          </p:cNvPr>
          <p:cNvPicPr>
            <a:picLocks noChangeAspect="1"/>
          </p:cNvPicPr>
          <p:nvPr/>
        </p:nvPicPr>
        <p:blipFill>
          <a:blip r:embed="rId2"/>
          <a:stretch>
            <a:fillRect/>
          </a:stretch>
        </p:blipFill>
        <p:spPr>
          <a:xfrm>
            <a:off x="3865071"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1587616"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1587616"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1587616"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1587616"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1587616"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1587616"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1587616"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1587616"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1587615"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flipV="1">
            <a:off x="7049787" y="4870594"/>
            <a:ext cx="150065" cy="6771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1579880" y="1014624"/>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1" name="TextBox 30">
            <a:extLst>
              <a:ext uri="{FF2B5EF4-FFF2-40B4-BE49-F238E27FC236}">
                <a16:creationId xmlns:a16="http://schemas.microsoft.com/office/drawing/2014/main" id="{4DC83141-73D0-8E9A-9658-0C80EE081B06}"/>
              </a:ext>
            </a:extLst>
          </p:cNvPr>
          <p:cNvSpPr txBox="1"/>
          <p:nvPr/>
        </p:nvSpPr>
        <p:spPr>
          <a:xfrm>
            <a:off x="6842834" y="5485959"/>
            <a:ext cx="1173193" cy="246221"/>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Create a collage.</a:t>
            </a:r>
          </a:p>
        </p:txBody>
      </p:sp>
      <p:sp>
        <p:nvSpPr>
          <p:cNvPr id="74" name="Rectangle 73">
            <a:extLst>
              <a:ext uri="{FF2B5EF4-FFF2-40B4-BE49-F238E27FC236}">
                <a16:creationId xmlns:a16="http://schemas.microsoft.com/office/drawing/2014/main" id="{41683762-E6B2-C2B4-22B3-C50AEED57FF6}"/>
              </a:ext>
            </a:extLst>
          </p:cNvPr>
          <p:cNvSpPr/>
          <p:nvPr/>
        </p:nvSpPr>
        <p:spPr>
          <a:xfrm>
            <a:off x="8737058" y="2228650"/>
            <a:ext cx="1825883"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Prior knowledge of mixed media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9047439" y="2740172"/>
            <a:ext cx="383885" cy="89227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BE2E61C-A18C-DDA7-5CA4-4DD5B193A7B0}"/>
              </a:ext>
            </a:extLst>
          </p:cNvPr>
          <p:cNvSpPr/>
          <p:nvPr/>
        </p:nvSpPr>
        <p:spPr>
          <a:xfrm>
            <a:off x="1587615"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1587615"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FFFFFF"/>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1587615"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1587615"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1587615"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1587615"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1587615"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a:solidFill>
                  <a:srgbClr val="000000"/>
                </a:solidFill>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1537283" y="4474564"/>
            <a:ext cx="1006676" cy="1334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30" name="Rectangle 29">
            <a:extLst>
              <a:ext uri="{FF2B5EF4-FFF2-40B4-BE49-F238E27FC236}">
                <a16:creationId xmlns:a16="http://schemas.microsoft.com/office/drawing/2014/main" id="{7ECD67CC-E024-50B9-94E1-9A9A78157271}"/>
              </a:ext>
            </a:extLst>
          </p:cNvPr>
          <p:cNvSpPr/>
          <p:nvPr/>
        </p:nvSpPr>
        <p:spPr>
          <a:xfrm>
            <a:off x="1587615"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457200"/>
            <a:r>
              <a:rPr lang="en-GB" sz="1100">
                <a:solidFill>
                  <a:srgbClr val="000000"/>
                </a:solidFill>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1554059" y="3748407"/>
            <a:ext cx="1006676" cy="77201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000000"/>
              </a:solidFill>
              <a:latin typeface="Calibri" panose="020F0502020204030204"/>
            </a:endParaRPr>
          </a:p>
        </p:txBody>
      </p:sp>
      <p:sp>
        <p:nvSpPr>
          <p:cNvPr id="4" name="TextBox 3">
            <a:extLst>
              <a:ext uri="{FF2B5EF4-FFF2-40B4-BE49-F238E27FC236}">
                <a16:creationId xmlns:a16="http://schemas.microsoft.com/office/drawing/2014/main" id="{841FBAD2-01D3-817E-F46A-6CF46BE10B1D}"/>
              </a:ext>
            </a:extLst>
          </p:cNvPr>
          <p:cNvSpPr txBox="1"/>
          <p:nvPr/>
        </p:nvSpPr>
        <p:spPr>
          <a:xfrm>
            <a:off x="6393347" y="1309595"/>
            <a:ext cx="1312878" cy="246221"/>
          </a:xfrm>
          <a:prstGeom prst="rect">
            <a:avLst/>
          </a:prstGeom>
          <a:noFill/>
        </p:spPr>
        <p:txBody>
          <a:bodyPr wrap="square" rtlCol="0">
            <a:spAutoFit/>
          </a:bodyPr>
          <a:lstStyle/>
          <a:p>
            <a:pPr defTabSz="457200">
              <a:spcAft>
                <a:spcPts val="600"/>
              </a:spcAft>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Create a montage.</a:t>
            </a:r>
          </a:p>
        </p:txBody>
      </p:sp>
      <p:cxnSp>
        <p:nvCxnSpPr>
          <p:cNvPr id="24" name="Straight Arrow Connector 23">
            <a:extLst>
              <a:ext uri="{FF2B5EF4-FFF2-40B4-BE49-F238E27FC236}">
                <a16:creationId xmlns:a16="http://schemas.microsoft.com/office/drawing/2014/main" id="{5C6441B0-67B5-9753-0B74-0C145BDD6746}"/>
              </a:ext>
            </a:extLst>
          </p:cNvPr>
          <p:cNvCxnSpPr>
            <a:cxnSpLocks/>
          </p:cNvCxnSpPr>
          <p:nvPr/>
        </p:nvCxnSpPr>
        <p:spPr>
          <a:xfrm>
            <a:off x="6842833" y="1555815"/>
            <a:ext cx="0" cy="1153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screenshot of a computer&#10;&#10;Description automatically generated">
            <a:extLst>
              <a:ext uri="{FF2B5EF4-FFF2-40B4-BE49-F238E27FC236}">
                <a16:creationId xmlns:a16="http://schemas.microsoft.com/office/drawing/2014/main" id="{4AD180A9-EFF9-D157-BEE6-C0E95E46E478}"/>
              </a:ext>
            </a:extLst>
          </p:cNvPr>
          <p:cNvPicPr>
            <a:picLocks noChangeAspect="1"/>
          </p:cNvPicPr>
          <p:nvPr/>
        </p:nvPicPr>
        <p:blipFill rotWithShape="1">
          <a:blip r:embed="rId3"/>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8727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a:defRPr/>
            </a:pPr>
            <a:r>
              <a:rPr lang="en-US" sz="2400">
                <a:ln w="12700">
                  <a:solidFill>
                    <a:srgbClr val="565656"/>
                  </a:solidFill>
                </a:ln>
                <a:solidFill>
                  <a:srgbClr val="565656"/>
                </a:solidFill>
              </a:rPr>
              <a:t>Progression in Theoretical Knowledge</a:t>
            </a:r>
            <a:endParaRPr lang="en-GB" sz="2400">
              <a:ln w="12700">
                <a:solidFill>
                  <a:schemeClr val="accent1"/>
                </a:solidFill>
              </a:ln>
              <a:solidFill>
                <a:srgbClr val="C35993"/>
              </a:solidFill>
            </a:endParaRPr>
          </a:p>
        </p:txBody>
      </p:sp>
      <p:graphicFrame>
        <p:nvGraphicFramePr>
          <p:cNvPr id="6" name="Content Placeholder 4">
            <a:extLst>
              <a:ext uri="{FF2B5EF4-FFF2-40B4-BE49-F238E27FC236}">
                <a16:creationId xmlns:a16="http://schemas.microsoft.com/office/drawing/2014/main" id="{1BEF6444-7E5D-40FD-8644-F624CCD51272}"/>
              </a:ext>
            </a:extLst>
          </p:cNvPr>
          <p:cNvGraphicFramePr>
            <a:graphicFrameLocks/>
          </p:cNvGraphicFramePr>
          <p:nvPr/>
        </p:nvGraphicFramePr>
        <p:xfrm>
          <a:off x="1421703" y="1326399"/>
          <a:ext cx="8990333" cy="4984560"/>
        </p:xfrm>
        <a:graphic>
          <a:graphicData uri="http://schemas.openxmlformats.org/drawingml/2006/table">
            <a:tbl>
              <a:tblPr firstRow="1" firstCol="1" bandRow="1"/>
              <a:tblGrid>
                <a:gridCol w="422333">
                  <a:extLst>
                    <a:ext uri="{9D8B030D-6E8A-4147-A177-3AD203B41FA5}">
                      <a16:colId xmlns:a16="http://schemas.microsoft.com/office/drawing/2014/main" val="20000"/>
                    </a:ext>
                  </a:extLst>
                </a:gridCol>
                <a:gridCol w="8568000">
                  <a:extLst>
                    <a:ext uri="{9D8B030D-6E8A-4147-A177-3AD203B41FA5}">
                      <a16:colId xmlns:a16="http://schemas.microsoft.com/office/drawing/2014/main" val="2580161655"/>
                    </a:ext>
                  </a:extLst>
                </a:gridCol>
              </a:tblGrid>
              <a:tr h="119235">
                <a:tc>
                  <a:txBody>
                    <a:bodyPr/>
                    <a:lstStyle/>
                    <a:p>
                      <a:pPr algn="ctr">
                        <a:lnSpc>
                          <a:spcPct val="115000"/>
                        </a:lnSpc>
                        <a:spcAft>
                          <a:spcPts val="1000"/>
                        </a:spcAft>
                      </a:pPr>
                      <a:r>
                        <a:rPr lang="en-GB" sz="1050" b="1">
                          <a:solidFill>
                            <a:schemeClr val="tx1"/>
                          </a:solidFill>
                          <a:effectLst/>
                          <a:latin typeface="ABeeZee" panose="02000000000000000000"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 are the pictures in a book that tell a story.</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artists make art in different ways.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240377">
                <a:tc>
                  <a:txBody>
                    <a:bodyPr/>
                    <a:lstStyle/>
                    <a:p>
                      <a:pPr algn="ctr">
                        <a:lnSpc>
                          <a:spcPct val="115000"/>
                        </a:lnSpc>
                        <a:spcAft>
                          <a:spcPts val="1000"/>
                        </a:spcAft>
                      </a:pPr>
                      <a:r>
                        <a:rPr lang="en-GB" sz="1050" b="1">
                          <a:solidFill>
                            <a:schemeClr val="tx1"/>
                          </a:solidFill>
                          <a:effectLst/>
                          <a:latin typeface="ABeeZee" panose="02000000000000000000"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indent="-72000" algn="l">
                        <a:lnSpc>
                          <a:spcPct val="100000"/>
                        </a:lnSpc>
                        <a:spcAft>
                          <a:spcPts val="1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art that does not try to look like things in the real world. Instead, it is made up of shapes, colors, and lines that might not look like anything you recognize.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Representational</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tries to look like things in the real world, such as people, animals, or objects. When you look at representational art, you can usually tell what it is supposed to be.</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flat [2D] or something that you look around [3D].</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sculpture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artwork can be viewed from all sides [it is 3D].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sculptor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artist who makes sculptures.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119235">
                <a:tc>
                  <a:txBody>
                    <a:bodyPr/>
                    <a:lstStyle/>
                    <a:p>
                      <a:pPr algn="ctr">
                        <a:lnSpc>
                          <a:spcPct val="115000"/>
                        </a:lnSpc>
                        <a:spcAft>
                          <a:spcPts val="1000"/>
                        </a:spcAft>
                      </a:pPr>
                      <a:r>
                        <a:rPr lang="en-US" sz="1050" b="1">
                          <a:solidFill>
                            <a:schemeClr val="tx1"/>
                          </a:solidFill>
                          <a:effectLst/>
                          <a:latin typeface="ABeeZee" panose="02000000000000000000" pitchFamily="2" charset="0"/>
                          <a:cs typeface="Times New Roman" panose="02020603050405020304" pitchFamily="18" charset="0"/>
                        </a:rPr>
                        <a:t>Y</a:t>
                      </a:r>
                      <a:r>
                        <a:rPr lang="en-GB" sz="1050" b="1">
                          <a:solidFill>
                            <a:schemeClr val="tx1"/>
                          </a:solidFill>
                          <a:effectLst/>
                          <a:latin typeface="ABeeZee" panose="02000000000000000000"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help to tell a story. Artists who make illustrations are called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illustrators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collage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artwork made by sticking pieces of paper or other materials onto a background.</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70499">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Mixed-media</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artwork that uses more than one art material e.g., paint and pens.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Ceramics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the process of making art from clay.</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montage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mixed-media artwork including collaged photographs.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everything from early Christian art to the 1850s and is usually representational.</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Modern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art made from around the 1850s to the 1970s. Modern artists wanted their art to show how they felt. It was more abstract than representational.</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Contemporary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artwork being made by living artists, or art that has been made recently (e.g., 1980s onwards). Contemporary art can be anything and artists create work using traditional, modern and other techniques.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modern and contemporary art definitions can only be applied to western art.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arrange objects or images in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composition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composition is often made up of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foreground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midground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and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background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Perspective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the way a flat (2D) image looks deep (3D).</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 help to tell a story.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Narrative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tells a story on its own.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54330921"/>
                  </a:ext>
                </a:extLst>
              </a:tr>
              <a:tr h="160348">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Y4</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viewfinder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can be used to identify an interesting section within a composition.</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assemblage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3D artwork usually made of found objects.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still life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is a genre of artwork that shows a collection of objects.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68359697"/>
                  </a:ext>
                </a:extLst>
              </a:tr>
              <a:tr h="192026">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Y5</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Artwork does not have to be abstract or representational. It is a spectrum. Some artworks are representational (so you can recognise the objects from the real world), but they don't look realistic.</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Expressive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conveys emotions and feelings. There are more examples of expressive art in modern and contemporary than traditional art. Expressive art can be representational or abstract.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2092497"/>
                  </a:ext>
                </a:extLst>
              </a:tr>
              <a:tr h="119235">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Y6</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Installation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designed to fill a specific space, often for a particular length of time.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exhibition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display of artwork. It is curated by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curator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0558613"/>
                  </a:ext>
                </a:extLst>
              </a:tr>
            </a:tbl>
          </a:graphicData>
        </a:graphic>
      </p:graphicFrame>
      <p:sp>
        <p:nvSpPr>
          <p:cNvPr id="3" name="Freeform: Shape 2">
            <a:extLst>
              <a:ext uri="{FF2B5EF4-FFF2-40B4-BE49-F238E27FC236}">
                <a16:creationId xmlns:a16="http://schemas.microsoft.com/office/drawing/2014/main" id="{EEF51685-DA17-4197-2FB8-FB756D8CD432}"/>
              </a:ext>
            </a:extLst>
          </p:cNvPr>
          <p:cNvSpPr/>
          <p:nvPr/>
        </p:nvSpPr>
        <p:spPr>
          <a:xfrm>
            <a:off x="1133948" y="915177"/>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Different Artworks</a:t>
            </a:r>
          </a:p>
        </p:txBody>
      </p:sp>
      <p:pic>
        <p:nvPicPr>
          <p:cNvPr id="4" name="Picture 3" descr="A screenshot of a computer&#10;&#10;Description automatically generated">
            <a:extLst>
              <a:ext uri="{FF2B5EF4-FFF2-40B4-BE49-F238E27FC236}">
                <a16:creationId xmlns:a16="http://schemas.microsoft.com/office/drawing/2014/main" id="{3C9BE636-7A08-DFBF-7E82-697288E359C6}"/>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4400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a:defRPr/>
            </a:pPr>
            <a:r>
              <a:rPr lang="en-US" sz="2400">
                <a:ln w="12700">
                  <a:solidFill>
                    <a:srgbClr val="565656"/>
                  </a:solidFill>
                </a:ln>
                <a:solidFill>
                  <a:srgbClr val="565656"/>
                </a:solidFill>
              </a:rPr>
              <a:t>Progression in Theoretical Knowledge</a:t>
            </a:r>
            <a:endParaRPr lang="en-GB" sz="2400">
              <a:ln w="12700">
                <a:solidFill>
                  <a:schemeClr val="accent1"/>
                </a:solidFill>
              </a:ln>
              <a:solidFill>
                <a:srgbClr val="C35993"/>
              </a:solidFill>
            </a:endParaRPr>
          </a:p>
        </p:txBody>
      </p:sp>
      <p:sp>
        <p:nvSpPr>
          <p:cNvPr id="3" name="Freeform: Shape 2">
            <a:extLst>
              <a:ext uri="{FF2B5EF4-FFF2-40B4-BE49-F238E27FC236}">
                <a16:creationId xmlns:a16="http://schemas.microsoft.com/office/drawing/2014/main" id="{EEF51685-DA17-4197-2FB8-FB756D8CD432}"/>
              </a:ext>
            </a:extLst>
          </p:cNvPr>
          <p:cNvSpPr/>
          <p:nvPr/>
        </p:nvSpPr>
        <p:spPr>
          <a:xfrm>
            <a:off x="1133948" y="915177"/>
            <a:ext cx="3450986"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100" b="1">
                <a:solidFill>
                  <a:srgbClr val="3E9C64">
                    <a:lumMod val="60000"/>
                    <a:lumOff val="40000"/>
                  </a:srgbClr>
                </a:solidFill>
                <a:latin typeface="Roboto" panose="02000000000000000000" pitchFamily="2" charset="0"/>
                <a:ea typeface="Roboto" panose="02000000000000000000" pitchFamily="2" charset="0"/>
              </a:rPr>
              <a:t>Traditional</a:t>
            </a:r>
            <a:r>
              <a:rPr lang="en-US" sz="1050">
                <a:solidFill>
                  <a:srgbClr val="FFFFFF"/>
                </a:solidFill>
                <a:latin typeface="Roboto" panose="02000000000000000000" pitchFamily="2" charset="0"/>
                <a:ea typeface="Roboto" panose="02000000000000000000" pitchFamily="2" charset="0"/>
              </a:rPr>
              <a:t>, </a:t>
            </a:r>
            <a:r>
              <a:rPr lang="en-US" sz="1100" b="1">
                <a:solidFill>
                  <a:srgbClr val="D17E3F">
                    <a:lumMod val="60000"/>
                    <a:lumOff val="40000"/>
                  </a:srgbClr>
                </a:solidFill>
                <a:latin typeface="Roboto" panose="02000000000000000000" pitchFamily="2" charset="0"/>
                <a:ea typeface="Roboto" panose="02000000000000000000" pitchFamily="2" charset="0"/>
              </a:rPr>
              <a:t>Modern</a:t>
            </a:r>
            <a:r>
              <a:rPr lang="en-US" sz="1050">
                <a:solidFill>
                  <a:srgbClr val="FFFFFF"/>
                </a:solidFill>
                <a:latin typeface="Roboto" panose="02000000000000000000" pitchFamily="2" charset="0"/>
                <a:ea typeface="Roboto" panose="02000000000000000000" pitchFamily="2" charset="0"/>
              </a:rPr>
              <a:t> and </a:t>
            </a:r>
            <a:r>
              <a:rPr lang="en-US" sz="1100" b="1">
                <a:solidFill>
                  <a:srgbClr val="4E83BE">
                    <a:lumMod val="40000"/>
                    <a:lumOff val="60000"/>
                  </a:srgbClr>
                </a:solidFill>
                <a:latin typeface="Roboto" panose="02000000000000000000" pitchFamily="2" charset="0"/>
                <a:ea typeface="Roboto" panose="02000000000000000000" pitchFamily="2" charset="0"/>
              </a:rPr>
              <a:t>Contemporary</a:t>
            </a:r>
            <a:r>
              <a:rPr lang="en-US" sz="1050">
                <a:solidFill>
                  <a:srgbClr val="FFFFFF"/>
                </a:solidFill>
                <a:latin typeface="Roboto" panose="02000000000000000000" pitchFamily="2" charset="0"/>
                <a:ea typeface="Roboto" panose="02000000000000000000" pitchFamily="2" charset="0"/>
              </a:rPr>
              <a:t> Artists</a:t>
            </a:r>
          </a:p>
        </p:txBody>
      </p:sp>
      <p:graphicFrame>
        <p:nvGraphicFramePr>
          <p:cNvPr id="4" name="Table 5">
            <a:extLst>
              <a:ext uri="{FF2B5EF4-FFF2-40B4-BE49-F238E27FC236}">
                <a16:creationId xmlns:a16="http://schemas.microsoft.com/office/drawing/2014/main" id="{C40CEE35-BE90-53D6-19A3-080F84AE8D52}"/>
              </a:ext>
            </a:extLst>
          </p:cNvPr>
          <p:cNvGraphicFramePr>
            <a:graphicFrameLocks noGrp="1"/>
          </p:cNvGraphicFramePr>
          <p:nvPr/>
        </p:nvGraphicFramePr>
        <p:xfrm>
          <a:off x="2628900" y="3204111"/>
          <a:ext cx="7826196" cy="344594"/>
        </p:xfrm>
        <a:graphic>
          <a:graphicData uri="http://schemas.openxmlformats.org/drawingml/2006/table">
            <a:tbl>
              <a:tblPr firstRow="1" bandRow="1">
                <a:tableStyleId>{5C22544A-7EE6-4342-B048-85BDC9FD1C3A}</a:tableStyleId>
              </a:tblPr>
              <a:tblGrid>
                <a:gridCol w="279507">
                  <a:extLst>
                    <a:ext uri="{9D8B030D-6E8A-4147-A177-3AD203B41FA5}">
                      <a16:colId xmlns:a16="http://schemas.microsoft.com/office/drawing/2014/main" val="1990350214"/>
                    </a:ext>
                  </a:extLst>
                </a:gridCol>
                <a:gridCol w="279507">
                  <a:extLst>
                    <a:ext uri="{9D8B030D-6E8A-4147-A177-3AD203B41FA5}">
                      <a16:colId xmlns:a16="http://schemas.microsoft.com/office/drawing/2014/main" val="1103691608"/>
                    </a:ext>
                  </a:extLst>
                </a:gridCol>
                <a:gridCol w="279507">
                  <a:extLst>
                    <a:ext uri="{9D8B030D-6E8A-4147-A177-3AD203B41FA5}">
                      <a16:colId xmlns:a16="http://schemas.microsoft.com/office/drawing/2014/main" val="1685981376"/>
                    </a:ext>
                  </a:extLst>
                </a:gridCol>
                <a:gridCol w="279507">
                  <a:extLst>
                    <a:ext uri="{9D8B030D-6E8A-4147-A177-3AD203B41FA5}">
                      <a16:colId xmlns:a16="http://schemas.microsoft.com/office/drawing/2014/main" val="3807310819"/>
                    </a:ext>
                  </a:extLst>
                </a:gridCol>
                <a:gridCol w="279507">
                  <a:extLst>
                    <a:ext uri="{9D8B030D-6E8A-4147-A177-3AD203B41FA5}">
                      <a16:colId xmlns:a16="http://schemas.microsoft.com/office/drawing/2014/main" val="2300866265"/>
                    </a:ext>
                  </a:extLst>
                </a:gridCol>
                <a:gridCol w="279507">
                  <a:extLst>
                    <a:ext uri="{9D8B030D-6E8A-4147-A177-3AD203B41FA5}">
                      <a16:colId xmlns:a16="http://schemas.microsoft.com/office/drawing/2014/main" val="1227558294"/>
                    </a:ext>
                  </a:extLst>
                </a:gridCol>
                <a:gridCol w="279507">
                  <a:extLst>
                    <a:ext uri="{9D8B030D-6E8A-4147-A177-3AD203B41FA5}">
                      <a16:colId xmlns:a16="http://schemas.microsoft.com/office/drawing/2014/main" val="2027818724"/>
                    </a:ext>
                  </a:extLst>
                </a:gridCol>
                <a:gridCol w="279507">
                  <a:extLst>
                    <a:ext uri="{9D8B030D-6E8A-4147-A177-3AD203B41FA5}">
                      <a16:colId xmlns:a16="http://schemas.microsoft.com/office/drawing/2014/main" val="3337744104"/>
                    </a:ext>
                  </a:extLst>
                </a:gridCol>
                <a:gridCol w="279507">
                  <a:extLst>
                    <a:ext uri="{9D8B030D-6E8A-4147-A177-3AD203B41FA5}">
                      <a16:colId xmlns:a16="http://schemas.microsoft.com/office/drawing/2014/main" val="3465869216"/>
                    </a:ext>
                  </a:extLst>
                </a:gridCol>
                <a:gridCol w="279507">
                  <a:extLst>
                    <a:ext uri="{9D8B030D-6E8A-4147-A177-3AD203B41FA5}">
                      <a16:colId xmlns:a16="http://schemas.microsoft.com/office/drawing/2014/main" val="3709791900"/>
                    </a:ext>
                  </a:extLst>
                </a:gridCol>
                <a:gridCol w="279507">
                  <a:extLst>
                    <a:ext uri="{9D8B030D-6E8A-4147-A177-3AD203B41FA5}">
                      <a16:colId xmlns:a16="http://schemas.microsoft.com/office/drawing/2014/main" val="2944384583"/>
                    </a:ext>
                  </a:extLst>
                </a:gridCol>
                <a:gridCol w="279507">
                  <a:extLst>
                    <a:ext uri="{9D8B030D-6E8A-4147-A177-3AD203B41FA5}">
                      <a16:colId xmlns:a16="http://schemas.microsoft.com/office/drawing/2014/main" val="2797346604"/>
                    </a:ext>
                  </a:extLst>
                </a:gridCol>
                <a:gridCol w="279507">
                  <a:extLst>
                    <a:ext uri="{9D8B030D-6E8A-4147-A177-3AD203B41FA5}">
                      <a16:colId xmlns:a16="http://schemas.microsoft.com/office/drawing/2014/main" val="3647246483"/>
                    </a:ext>
                  </a:extLst>
                </a:gridCol>
                <a:gridCol w="279507">
                  <a:extLst>
                    <a:ext uri="{9D8B030D-6E8A-4147-A177-3AD203B41FA5}">
                      <a16:colId xmlns:a16="http://schemas.microsoft.com/office/drawing/2014/main" val="4192790727"/>
                    </a:ext>
                  </a:extLst>
                </a:gridCol>
                <a:gridCol w="279507">
                  <a:extLst>
                    <a:ext uri="{9D8B030D-6E8A-4147-A177-3AD203B41FA5}">
                      <a16:colId xmlns:a16="http://schemas.microsoft.com/office/drawing/2014/main" val="1426622618"/>
                    </a:ext>
                  </a:extLst>
                </a:gridCol>
                <a:gridCol w="279507">
                  <a:extLst>
                    <a:ext uri="{9D8B030D-6E8A-4147-A177-3AD203B41FA5}">
                      <a16:colId xmlns:a16="http://schemas.microsoft.com/office/drawing/2014/main" val="3767723766"/>
                    </a:ext>
                  </a:extLst>
                </a:gridCol>
                <a:gridCol w="279507">
                  <a:extLst>
                    <a:ext uri="{9D8B030D-6E8A-4147-A177-3AD203B41FA5}">
                      <a16:colId xmlns:a16="http://schemas.microsoft.com/office/drawing/2014/main" val="1860496926"/>
                    </a:ext>
                  </a:extLst>
                </a:gridCol>
                <a:gridCol w="279507">
                  <a:extLst>
                    <a:ext uri="{9D8B030D-6E8A-4147-A177-3AD203B41FA5}">
                      <a16:colId xmlns:a16="http://schemas.microsoft.com/office/drawing/2014/main" val="3741248068"/>
                    </a:ext>
                  </a:extLst>
                </a:gridCol>
                <a:gridCol w="279507">
                  <a:extLst>
                    <a:ext uri="{9D8B030D-6E8A-4147-A177-3AD203B41FA5}">
                      <a16:colId xmlns:a16="http://schemas.microsoft.com/office/drawing/2014/main" val="2912403096"/>
                    </a:ext>
                  </a:extLst>
                </a:gridCol>
                <a:gridCol w="279507">
                  <a:extLst>
                    <a:ext uri="{9D8B030D-6E8A-4147-A177-3AD203B41FA5}">
                      <a16:colId xmlns:a16="http://schemas.microsoft.com/office/drawing/2014/main" val="2290671446"/>
                    </a:ext>
                  </a:extLst>
                </a:gridCol>
                <a:gridCol w="279507">
                  <a:extLst>
                    <a:ext uri="{9D8B030D-6E8A-4147-A177-3AD203B41FA5}">
                      <a16:colId xmlns:a16="http://schemas.microsoft.com/office/drawing/2014/main" val="3892617172"/>
                    </a:ext>
                  </a:extLst>
                </a:gridCol>
                <a:gridCol w="279507">
                  <a:extLst>
                    <a:ext uri="{9D8B030D-6E8A-4147-A177-3AD203B41FA5}">
                      <a16:colId xmlns:a16="http://schemas.microsoft.com/office/drawing/2014/main" val="3707573806"/>
                    </a:ext>
                  </a:extLst>
                </a:gridCol>
                <a:gridCol w="279507">
                  <a:extLst>
                    <a:ext uri="{9D8B030D-6E8A-4147-A177-3AD203B41FA5}">
                      <a16:colId xmlns:a16="http://schemas.microsoft.com/office/drawing/2014/main" val="2245265644"/>
                    </a:ext>
                  </a:extLst>
                </a:gridCol>
                <a:gridCol w="279507">
                  <a:extLst>
                    <a:ext uri="{9D8B030D-6E8A-4147-A177-3AD203B41FA5}">
                      <a16:colId xmlns:a16="http://schemas.microsoft.com/office/drawing/2014/main" val="3629477756"/>
                    </a:ext>
                  </a:extLst>
                </a:gridCol>
                <a:gridCol w="279507">
                  <a:extLst>
                    <a:ext uri="{9D8B030D-6E8A-4147-A177-3AD203B41FA5}">
                      <a16:colId xmlns:a16="http://schemas.microsoft.com/office/drawing/2014/main" val="378601737"/>
                    </a:ext>
                  </a:extLst>
                </a:gridCol>
                <a:gridCol w="279507">
                  <a:extLst>
                    <a:ext uri="{9D8B030D-6E8A-4147-A177-3AD203B41FA5}">
                      <a16:colId xmlns:a16="http://schemas.microsoft.com/office/drawing/2014/main" val="2757898163"/>
                    </a:ext>
                  </a:extLst>
                </a:gridCol>
                <a:gridCol w="279507">
                  <a:extLst>
                    <a:ext uri="{9D8B030D-6E8A-4147-A177-3AD203B41FA5}">
                      <a16:colId xmlns:a16="http://schemas.microsoft.com/office/drawing/2014/main" val="3331207199"/>
                    </a:ext>
                  </a:extLst>
                </a:gridCol>
                <a:gridCol w="279507">
                  <a:extLst>
                    <a:ext uri="{9D8B030D-6E8A-4147-A177-3AD203B41FA5}">
                      <a16:colId xmlns:a16="http://schemas.microsoft.com/office/drawing/2014/main" val="2816018218"/>
                    </a:ext>
                  </a:extLst>
                </a:gridCol>
              </a:tblGrid>
              <a:tr h="172297">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913880"/>
                  </a:ext>
                </a:extLst>
              </a:tr>
              <a:tr h="172297">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9778174"/>
                  </a:ext>
                </a:extLst>
              </a:tr>
            </a:tbl>
          </a:graphicData>
        </a:graphic>
      </p:graphicFrame>
      <p:grpSp>
        <p:nvGrpSpPr>
          <p:cNvPr id="64" name="Group 63">
            <a:extLst>
              <a:ext uri="{FF2B5EF4-FFF2-40B4-BE49-F238E27FC236}">
                <a16:creationId xmlns:a16="http://schemas.microsoft.com/office/drawing/2014/main" id="{F3F6324D-A7FF-33F0-8417-7D583FA03920}"/>
              </a:ext>
            </a:extLst>
          </p:cNvPr>
          <p:cNvGrpSpPr/>
          <p:nvPr/>
        </p:nvGrpSpPr>
        <p:grpSpPr>
          <a:xfrm>
            <a:off x="2447540" y="3543542"/>
            <a:ext cx="8188200" cy="123111"/>
            <a:chOff x="2000386" y="2978249"/>
            <a:chExt cx="7504342" cy="123111"/>
          </a:xfrm>
        </p:grpSpPr>
        <p:sp>
          <p:nvSpPr>
            <p:cNvPr id="6" name="TextBox 5">
              <a:extLst>
                <a:ext uri="{FF2B5EF4-FFF2-40B4-BE49-F238E27FC236}">
                  <a16:creationId xmlns:a16="http://schemas.microsoft.com/office/drawing/2014/main" id="{D087385D-7A27-DF35-6FB4-E5FD1C1DB000}"/>
                </a:ext>
              </a:extLst>
            </p:cNvPr>
            <p:cNvSpPr txBox="1"/>
            <p:nvPr/>
          </p:nvSpPr>
          <p:spPr>
            <a:xfrm>
              <a:off x="9185918"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2030</a:t>
              </a:r>
            </a:p>
          </p:txBody>
        </p:sp>
        <p:sp>
          <p:nvSpPr>
            <p:cNvPr id="7" name="TextBox 6">
              <a:extLst>
                <a:ext uri="{FF2B5EF4-FFF2-40B4-BE49-F238E27FC236}">
                  <a16:creationId xmlns:a16="http://schemas.microsoft.com/office/drawing/2014/main" id="{1C4345BF-D984-3C6E-B84C-82B42E26653F}"/>
                </a:ext>
              </a:extLst>
            </p:cNvPr>
            <p:cNvSpPr txBox="1"/>
            <p:nvPr/>
          </p:nvSpPr>
          <p:spPr>
            <a:xfrm>
              <a:off x="8925833"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2020</a:t>
              </a:r>
            </a:p>
          </p:txBody>
        </p:sp>
        <p:sp>
          <p:nvSpPr>
            <p:cNvPr id="11" name="TextBox 10">
              <a:extLst>
                <a:ext uri="{FF2B5EF4-FFF2-40B4-BE49-F238E27FC236}">
                  <a16:creationId xmlns:a16="http://schemas.microsoft.com/office/drawing/2014/main" id="{752CD069-DC74-71D9-BFE8-8D017C083901}"/>
                </a:ext>
              </a:extLst>
            </p:cNvPr>
            <p:cNvSpPr txBox="1"/>
            <p:nvPr/>
          </p:nvSpPr>
          <p:spPr>
            <a:xfrm>
              <a:off x="8674135"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2010</a:t>
              </a:r>
            </a:p>
          </p:txBody>
        </p:sp>
        <p:sp>
          <p:nvSpPr>
            <p:cNvPr id="12" name="TextBox 11">
              <a:extLst>
                <a:ext uri="{FF2B5EF4-FFF2-40B4-BE49-F238E27FC236}">
                  <a16:creationId xmlns:a16="http://schemas.microsoft.com/office/drawing/2014/main" id="{AA5BDBC6-F45E-7694-8702-F84263ADF047}"/>
                </a:ext>
              </a:extLst>
            </p:cNvPr>
            <p:cNvSpPr txBox="1"/>
            <p:nvPr/>
          </p:nvSpPr>
          <p:spPr>
            <a:xfrm>
              <a:off x="8414050"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2000</a:t>
              </a:r>
            </a:p>
          </p:txBody>
        </p:sp>
        <p:sp>
          <p:nvSpPr>
            <p:cNvPr id="14" name="TextBox 13">
              <a:extLst>
                <a:ext uri="{FF2B5EF4-FFF2-40B4-BE49-F238E27FC236}">
                  <a16:creationId xmlns:a16="http://schemas.microsoft.com/office/drawing/2014/main" id="{ADCF0E0B-8E39-DAAE-ABB3-2F6439A107A7}"/>
                </a:ext>
              </a:extLst>
            </p:cNvPr>
            <p:cNvSpPr txBox="1"/>
            <p:nvPr/>
          </p:nvSpPr>
          <p:spPr>
            <a:xfrm>
              <a:off x="8162352"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1990</a:t>
              </a:r>
            </a:p>
          </p:txBody>
        </p:sp>
        <p:sp>
          <p:nvSpPr>
            <p:cNvPr id="18" name="TextBox 17">
              <a:extLst>
                <a:ext uri="{FF2B5EF4-FFF2-40B4-BE49-F238E27FC236}">
                  <a16:creationId xmlns:a16="http://schemas.microsoft.com/office/drawing/2014/main" id="{63DC8145-41B1-439B-B32D-3659FF9E034B}"/>
                </a:ext>
              </a:extLst>
            </p:cNvPr>
            <p:cNvSpPr txBox="1"/>
            <p:nvPr/>
          </p:nvSpPr>
          <p:spPr>
            <a:xfrm>
              <a:off x="7902267"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1980</a:t>
              </a:r>
            </a:p>
          </p:txBody>
        </p:sp>
        <p:sp>
          <p:nvSpPr>
            <p:cNvPr id="19" name="TextBox 18">
              <a:extLst>
                <a:ext uri="{FF2B5EF4-FFF2-40B4-BE49-F238E27FC236}">
                  <a16:creationId xmlns:a16="http://schemas.microsoft.com/office/drawing/2014/main" id="{F5E462A9-09FB-6F91-822B-D8BB406634CF}"/>
                </a:ext>
              </a:extLst>
            </p:cNvPr>
            <p:cNvSpPr txBox="1"/>
            <p:nvPr/>
          </p:nvSpPr>
          <p:spPr>
            <a:xfrm>
              <a:off x="7650569"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1970</a:t>
              </a:r>
            </a:p>
          </p:txBody>
        </p:sp>
        <p:sp>
          <p:nvSpPr>
            <p:cNvPr id="23" name="TextBox 22">
              <a:extLst>
                <a:ext uri="{FF2B5EF4-FFF2-40B4-BE49-F238E27FC236}">
                  <a16:creationId xmlns:a16="http://schemas.microsoft.com/office/drawing/2014/main" id="{F277D4D8-5DD2-A9C8-9210-C18B4EC98FEE}"/>
                </a:ext>
              </a:extLst>
            </p:cNvPr>
            <p:cNvSpPr txBox="1"/>
            <p:nvPr/>
          </p:nvSpPr>
          <p:spPr>
            <a:xfrm>
              <a:off x="7390484"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1960</a:t>
              </a:r>
            </a:p>
          </p:txBody>
        </p:sp>
        <p:sp>
          <p:nvSpPr>
            <p:cNvPr id="24" name="TextBox 23">
              <a:extLst>
                <a:ext uri="{FF2B5EF4-FFF2-40B4-BE49-F238E27FC236}">
                  <a16:creationId xmlns:a16="http://schemas.microsoft.com/office/drawing/2014/main" id="{F5236532-4DDB-86ED-2B63-15889038DBF7}"/>
                </a:ext>
              </a:extLst>
            </p:cNvPr>
            <p:cNvSpPr txBox="1"/>
            <p:nvPr/>
          </p:nvSpPr>
          <p:spPr>
            <a:xfrm>
              <a:off x="7130208"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1950</a:t>
              </a:r>
            </a:p>
          </p:txBody>
        </p:sp>
        <p:sp>
          <p:nvSpPr>
            <p:cNvPr id="27" name="TextBox 26">
              <a:extLst>
                <a:ext uri="{FF2B5EF4-FFF2-40B4-BE49-F238E27FC236}">
                  <a16:creationId xmlns:a16="http://schemas.microsoft.com/office/drawing/2014/main" id="{8CB88A49-E839-AD3F-4E36-15847DA178E3}"/>
                </a:ext>
              </a:extLst>
            </p:cNvPr>
            <p:cNvSpPr txBox="1"/>
            <p:nvPr/>
          </p:nvSpPr>
          <p:spPr>
            <a:xfrm>
              <a:off x="6870123"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1940</a:t>
              </a:r>
            </a:p>
          </p:txBody>
        </p:sp>
        <p:sp>
          <p:nvSpPr>
            <p:cNvPr id="30" name="TextBox 29">
              <a:extLst>
                <a:ext uri="{FF2B5EF4-FFF2-40B4-BE49-F238E27FC236}">
                  <a16:creationId xmlns:a16="http://schemas.microsoft.com/office/drawing/2014/main" id="{31FDCADD-BE91-A954-36FA-D9B898070E54}"/>
                </a:ext>
              </a:extLst>
            </p:cNvPr>
            <p:cNvSpPr txBox="1"/>
            <p:nvPr/>
          </p:nvSpPr>
          <p:spPr>
            <a:xfrm>
              <a:off x="6618425"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1930</a:t>
              </a:r>
            </a:p>
          </p:txBody>
        </p:sp>
        <p:sp>
          <p:nvSpPr>
            <p:cNvPr id="31" name="TextBox 30">
              <a:extLst>
                <a:ext uri="{FF2B5EF4-FFF2-40B4-BE49-F238E27FC236}">
                  <a16:creationId xmlns:a16="http://schemas.microsoft.com/office/drawing/2014/main" id="{A392E8FD-102D-40AB-4EB3-17F3EFD18133}"/>
                </a:ext>
              </a:extLst>
            </p:cNvPr>
            <p:cNvSpPr txBox="1"/>
            <p:nvPr/>
          </p:nvSpPr>
          <p:spPr>
            <a:xfrm>
              <a:off x="6358340"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1920</a:t>
              </a:r>
            </a:p>
          </p:txBody>
        </p:sp>
        <p:sp>
          <p:nvSpPr>
            <p:cNvPr id="32" name="TextBox 31">
              <a:extLst>
                <a:ext uri="{FF2B5EF4-FFF2-40B4-BE49-F238E27FC236}">
                  <a16:creationId xmlns:a16="http://schemas.microsoft.com/office/drawing/2014/main" id="{3DE00B0D-98DB-4479-0695-C846159183F0}"/>
                </a:ext>
              </a:extLst>
            </p:cNvPr>
            <p:cNvSpPr txBox="1"/>
            <p:nvPr/>
          </p:nvSpPr>
          <p:spPr>
            <a:xfrm>
              <a:off x="6106642"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1910</a:t>
              </a:r>
            </a:p>
          </p:txBody>
        </p:sp>
        <p:sp>
          <p:nvSpPr>
            <p:cNvPr id="35" name="TextBox 34">
              <a:extLst>
                <a:ext uri="{FF2B5EF4-FFF2-40B4-BE49-F238E27FC236}">
                  <a16:creationId xmlns:a16="http://schemas.microsoft.com/office/drawing/2014/main" id="{98F5FDF1-C2DC-2100-DC9C-5ABA30BB5F7E}"/>
                </a:ext>
              </a:extLst>
            </p:cNvPr>
            <p:cNvSpPr txBox="1"/>
            <p:nvPr/>
          </p:nvSpPr>
          <p:spPr>
            <a:xfrm>
              <a:off x="5846557"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1900</a:t>
              </a:r>
            </a:p>
          </p:txBody>
        </p:sp>
        <p:sp>
          <p:nvSpPr>
            <p:cNvPr id="36" name="TextBox 35">
              <a:extLst>
                <a:ext uri="{FF2B5EF4-FFF2-40B4-BE49-F238E27FC236}">
                  <a16:creationId xmlns:a16="http://schemas.microsoft.com/office/drawing/2014/main" id="{F8164CE2-3C41-E68A-A225-959EC1568A5C}"/>
                </a:ext>
              </a:extLst>
            </p:cNvPr>
            <p:cNvSpPr txBox="1"/>
            <p:nvPr/>
          </p:nvSpPr>
          <p:spPr>
            <a:xfrm>
              <a:off x="5594859"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1890</a:t>
              </a:r>
            </a:p>
          </p:txBody>
        </p:sp>
        <p:sp>
          <p:nvSpPr>
            <p:cNvPr id="37" name="TextBox 36">
              <a:extLst>
                <a:ext uri="{FF2B5EF4-FFF2-40B4-BE49-F238E27FC236}">
                  <a16:creationId xmlns:a16="http://schemas.microsoft.com/office/drawing/2014/main" id="{EBC1E8EC-E839-65BA-9343-E20B782DA22B}"/>
                </a:ext>
              </a:extLst>
            </p:cNvPr>
            <p:cNvSpPr txBox="1"/>
            <p:nvPr/>
          </p:nvSpPr>
          <p:spPr>
            <a:xfrm>
              <a:off x="2000386"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1750</a:t>
              </a:r>
            </a:p>
          </p:txBody>
        </p:sp>
        <p:sp>
          <p:nvSpPr>
            <p:cNvPr id="40" name="TextBox 39">
              <a:extLst>
                <a:ext uri="{FF2B5EF4-FFF2-40B4-BE49-F238E27FC236}">
                  <a16:creationId xmlns:a16="http://schemas.microsoft.com/office/drawing/2014/main" id="{A6AD6A37-D2B3-3480-C6FA-23F3E7392587}"/>
                </a:ext>
              </a:extLst>
            </p:cNvPr>
            <p:cNvSpPr txBox="1"/>
            <p:nvPr/>
          </p:nvSpPr>
          <p:spPr>
            <a:xfrm>
              <a:off x="5335116"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1880</a:t>
              </a:r>
            </a:p>
          </p:txBody>
        </p:sp>
        <p:sp>
          <p:nvSpPr>
            <p:cNvPr id="41" name="TextBox 40">
              <a:extLst>
                <a:ext uri="{FF2B5EF4-FFF2-40B4-BE49-F238E27FC236}">
                  <a16:creationId xmlns:a16="http://schemas.microsoft.com/office/drawing/2014/main" id="{15A35166-898B-AFA0-BBFC-D8997C260983}"/>
                </a:ext>
              </a:extLst>
            </p:cNvPr>
            <p:cNvSpPr txBox="1"/>
            <p:nvPr/>
          </p:nvSpPr>
          <p:spPr>
            <a:xfrm>
              <a:off x="5075031"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1870</a:t>
              </a:r>
            </a:p>
          </p:txBody>
        </p:sp>
        <p:sp>
          <p:nvSpPr>
            <p:cNvPr id="43" name="TextBox 42">
              <a:extLst>
                <a:ext uri="{FF2B5EF4-FFF2-40B4-BE49-F238E27FC236}">
                  <a16:creationId xmlns:a16="http://schemas.microsoft.com/office/drawing/2014/main" id="{74D22D52-727C-4971-C535-3909CC230AE4}"/>
                </a:ext>
              </a:extLst>
            </p:cNvPr>
            <p:cNvSpPr txBox="1"/>
            <p:nvPr/>
          </p:nvSpPr>
          <p:spPr>
            <a:xfrm>
              <a:off x="4823333"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1860</a:t>
              </a:r>
            </a:p>
          </p:txBody>
        </p:sp>
        <p:sp>
          <p:nvSpPr>
            <p:cNvPr id="45" name="TextBox 44">
              <a:extLst>
                <a:ext uri="{FF2B5EF4-FFF2-40B4-BE49-F238E27FC236}">
                  <a16:creationId xmlns:a16="http://schemas.microsoft.com/office/drawing/2014/main" id="{C768E49D-4762-959F-7579-292808B7ACCF}"/>
                </a:ext>
              </a:extLst>
            </p:cNvPr>
            <p:cNvSpPr txBox="1"/>
            <p:nvPr/>
          </p:nvSpPr>
          <p:spPr>
            <a:xfrm>
              <a:off x="4563248"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1850</a:t>
              </a:r>
            </a:p>
          </p:txBody>
        </p:sp>
        <p:sp>
          <p:nvSpPr>
            <p:cNvPr id="47" name="TextBox 46">
              <a:extLst>
                <a:ext uri="{FF2B5EF4-FFF2-40B4-BE49-F238E27FC236}">
                  <a16:creationId xmlns:a16="http://schemas.microsoft.com/office/drawing/2014/main" id="{9D168D9A-3E0B-CAFE-C942-B996D5A72048}"/>
                </a:ext>
              </a:extLst>
            </p:cNvPr>
            <p:cNvSpPr txBox="1"/>
            <p:nvPr/>
          </p:nvSpPr>
          <p:spPr>
            <a:xfrm>
              <a:off x="4311550"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1840</a:t>
              </a:r>
            </a:p>
          </p:txBody>
        </p:sp>
        <p:sp>
          <p:nvSpPr>
            <p:cNvPr id="50" name="TextBox 49">
              <a:extLst>
                <a:ext uri="{FF2B5EF4-FFF2-40B4-BE49-F238E27FC236}">
                  <a16:creationId xmlns:a16="http://schemas.microsoft.com/office/drawing/2014/main" id="{2F80FC5C-16EA-2DEA-9DE6-654433A74639}"/>
                </a:ext>
              </a:extLst>
            </p:cNvPr>
            <p:cNvSpPr txBox="1"/>
            <p:nvPr/>
          </p:nvSpPr>
          <p:spPr>
            <a:xfrm>
              <a:off x="4051465"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1830</a:t>
              </a:r>
            </a:p>
          </p:txBody>
        </p:sp>
        <p:sp>
          <p:nvSpPr>
            <p:cNvPr id="54" name="TextBox 53">
              <a:extLst>
                <a:ext uri="{FF2B5EF4-FFF2-40B4-BE49-F238E27FC236}">
                  <a16:creationId xmlns:a16="http://schemas.microsoft.com/office/drawing/2014/main" id="{A32C5D29-A526-A2EF-B02C-13386567ED07}"/>
                </a:ext>
              </a:extLst>
            </p:cNvPr>
            <p:cNvSpPr txBox="1"/>
            <p:nvPr/>
          </p:nvSpPr>
          <p:spPr>
            <a:xfrm>
              <a:off x="3799767"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1820</a:t>
              </a:r>
            </a:p>
          </p:txBody>
        </p:sp>
        <p:sp>
          <p:nvSpPr>
            <p:cNvPr id="55" name="TextBox 54">
              <a:extLst>
                <a:ext uri="{FF2B5EF4-FFF2-40B4-BE49-F238E27FC236}">
                  <a16:creationId xmlns:a16="http://schemas.microsoft.com/office/drawing/2014/main" id="{D4AEC5FB-E110-597C-5A75-3FCABD0C0171}"/>
                </a:ext>
              </a:extLst>
            </p:cNvPr>
            <p:cNvSpPr txBox="1"/>
            <p:nvPr/>
          </p:nvSpPr>
          <p:spPr>
            <a:xfrm>
              <a:off x="3539682"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1810</a:t>
              </a:r>
            </a:p>
          </p:txBody>
        </p:sp>
        <p:sp>
          <p:nvSpPr>
            <p:cNvPr id="56" name="TextBox 55">
              <a:extLst>
                <a:ext uri="{FF2B5EF4-FFF2-40B4-BE49-F238E27FC236}">
                  <a16:creationId xmlns:a16="http://schemas.microsoft.com/office/drawing/2014/main" id="{16DE5DDB-7A24-1D6C-F9E8-51E7DD7B0B3A}"/>
                </a:ext>
              </a:extLst>
            </p:cNvPr>
            <p:cNvSpPr txBox="1"/>
            <p:nvPr/>
          </p:nvSpPr>
          <p:spPr>
            <a:xfrm>
              <a:off x="3279406"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1800</a:t>
              </a:r>
            </a:p>
          </p:txBody>
        </p:sp>
        <p:sp>
          <p:nvSpPr>
            <p:cNvPr id="57" name="TextBox 56">
              <a:extLst>
                <a:ext uri="{FF2B5EF4-FFF2-40B4-BE49-F238E27FC236}">
                  <a16:creationId xmlns:a16="http://schemas.microsoft.com/office/drawing/2014/main" id="{8505BB57-B14B-69FB-3198-5D899D6727FB}"/>
                </a:ext>
              </a:extLst>
            </p:cNvPr>
            <p:cNvSpPr txBox="1"/>
            <p:nvPr/>
          </p:nvSpPr>
          <p:spPr>
            <a:xfrm>
              <a:off x="3019321"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1790</a:t>
              </a:r>
            </a:p>
          </p:txBody>
        </p:sp>
        <p:sp>
          <p:nvSpPr>
            <p:cNvPr id="58" name="TextBox 57">
              <a:extLst>
                <a:ext uri="{FF2B5EF4-FFF2-40B4-BE49-F238E27FC236}">
                  <a16:creationId xmlns:a16="http://schemas.microsoft.com/office/drawing/2014/main" id="{58F39A47-83CF-5AB7-3FC2-0773E2E54919}"/>
                </a:ext>
              </a:extLst>
            </p:cNvPr>
            <p:cNvSpPr txBox="1"/>
            <p:nvPr/>
          </p:nvSpPr>
          <p:spPr>
            <a:xfrm>
              <a:off x="2767623"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1780</a:t>
              </a:r>
            </a:p>
          </p:txBody>
        </p:sp>
        <p:sp>
          <p:nvSpPr>
            <p:cNvPr id="59" name="TextBox 58">
              <a:extLst>
                <a:ext uri="{FF2B5EF4-FFF2-40B4-BE49-F238E27FC236}">
                  <a16:creationId xmlns:a16="http://schemas.microsoft.com/office/drawing/2014/main" id="{18C7482F-BB62-30B1-77DF-D977E9B834AE}"/>
                </a:ext>
              </a:extLst>
            </p:cNvPr>
            <p:cNvSpPr txBox="1"/>
            <p:nvPr/>
          </p:nvSpPr>
          <p:spPr>
            <a:xfrm>
              <a:off x="2507538"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1770</a:t>
              </a:r>
            </a:p>
          </p:txBody>
        </p:sp>
        <p:sp>
          <p:nvSpPr>
            <p:cNvPr id="60" name="TextBox 59">
              <a:extLst>
                <a:ext uri="{FF2B5EF4-FFF2-40B4-BE49-F238E27FC236}">
                  <a16:creationId xmlns:a16="http://schemas.microsoft.com/office/drawing/2014/main" id="{E5C4B45A-3FB6-616E-7147-BD4719A755F9}"/>
                </a:ext>
              </a:extLst>
            </p:cNvPr>
            <p:cNvSpPr txBox="1"/>
            <p:nvPr/>
          </p:nvSpPr>
          <p:spPr>
            <a:xfrm>
              <a:off x="2255840" y="2978249"/>
              <a:ext cx="318810"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1760</a:t>
              </a:r>
            </a:p>
          </p:txBody>
        </p:sp>
      </p:grpSp>
      <p:graphicFrame>
        <p:nvGraphicFramePr>
          <p:cNvPr id="65" name="Table 5">
            <a:extLst>
              <a:ext uri="{FF2B5EF4-FFF2-40B4-BE49-F238E27FC236}">
                <a16:creationId xmlns:a16="http://schemas.microsoft.com/office/drawing/2014/main" id="{25507B19-A220-FDC3-E844-27E1A01443A4}"/>
              </a:ext>
            </a:extLst>
          </p:cNvPr>
          <p:cNvGraphicFramePr>
            <a:graphicFrameLocks noGrp="1"/>
          </p:cNvGraphicFramePr>
          <p:nvPr/>
        </p:nvGraphicFramePr>
        <p:xfrm>
          <a:off x="1346202" y="3204111"/>
          <a:ext cx="838521" cy="344594"/>
        </p:xfrm>
        <a:graphic>
          <a:graphicData uri="http://schemas.openxmlformats.org/drawingml/2006/table">
            <a:tbl>
              <a:tblPr firstRow="1" bandRow="1">
                <a:tableStyleId>{5C22544A-7EE6-4342-B048-85BDC9FD1C3A}</a:tableStyleId>
              </a:tblPr>
              <a:tblGrid>
                <a:gridCol w="279507">
                  <a:extLst>
                    <a:ext uri="{9D8B030D-6E8A-4147-A177-3AD203B41FA5}">
                      <a16:colId xmlns:a16="http://schemas.microsoft.com/office/drawing/2014/main" val="378601737"/>
                    </a:ext>
                  </a:extLst>
                </a:gridCol>
                <a:gridCol w="279507">
                  <a:extLst>
                    <a:ext uri="{9D8B030D-6E8A-4147-A177-3AD203B41FA5}">
                      <a16:colId xmlns:a16="http://schemas.microsoft.com/office/drawing/2014/main" val="2757898163"/>
                    </a:ext>
                  </a:extLst>
                </a:gridCol>
                <a:gridCol w="279507">
                  <a:extLst>
                    <a:ext uri="{9D8B030D-6E8A-4147-A177-3AD203B41FA5}">
                      <a16:colId xmlns:a16="http://schemas.microsoft.com/office/drawing/2014/main" val="3331207199"/>
                    </a:ext>
                  </a:extLst>
                </a:gridCol>
              </a:tblGrid>
              <a:tr h="172297">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913880"/>
                  </a:ext>
                </a:extLst>
              </a:tr>
              <a:tr h="172297">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9778174"/>
                  </a:ext>
                </a:extLst>
              </a:tr>
            </a:tbl>
          </a:graphicData>
        </a:graphic>
      </p:graphicFrame>
      <p:cxnSp>
        <p:nvCxnSpPr>
          <p:cNvPr id="67" name="Straight Connector 66">
            <a:extLst>
              <a:ext uri="{FF2B5EF4-FFF2-40B4-BE49-F238E27FC236}">
                <a16:creationId xmlns:a16="http://schemas.microsoft.com/office/drawing/2014/main" id="{52B25B7D-CA53-FB47-1530-BCD856543CC9}"/>
              </a:ext>
            </a:extLst>
          </p:cNvPr>
          <p:cNvCxnSpPr>
            <a:cxnSpLocks/>
            <a:stCxn id="65" idx="3"/>
            <a:endCxn id="4" idx="1"/>
          </p:cNvCxnSpPr>
          <p:nvPr/>
        </p:nvCxnSpPr>
        <p:spPr>
          <a:xfrm>
            <a:off x="2184722" y="3376408"/>
            <a:ext cx="44417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9FCE6487-9C5D-EF3F-9012-1D4D93033FE7}"/>
              </a:ext>
            </a:extLst>
          </p:cNvPr>
          <p:cNvGrpSpPr/>
          <p:nvPr/>
        </p:nvGrpSpPr>
        <p:grpSpPr>
          <a:xfrm>
            <a:off x="1174721" y="3543542"/>
            <a:ext cx="1182968" cy="123111"/>
            <a:chOff x="31721" y="2973090"/>
            <a:chExt cx="1182968" cy="123111"/>
          </a:xfrm>
        </p:grpSpPr>
        <p:sp>
          <p:nvSpPr>
            <p:cNvPr id="69" name="TextBox 68">
              <a:extLst>
                <a:ext uri="{FF2B5EF4-FFF2-40B4-BE49-F238E27FC236}">
                  <a16:creationId xmlns:a16="http://schemas.microsoft.com/office/drawing/2014/main" id="{AC9BD0C6-AF02-A62D-40A1-E6FE9197227B}"/>
                </a:ext>
              </a:extLst>
            </p:cNvPr>
            <p:cNvSpPr txBox="1"/>
            <p:nvPr/>
          </p:nvSpPr>
          <p:spPr>
            <a:xfrm>
              <a:off x="866826" y="2973090"/>
              <a:ext cx="347863"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1520</a:t>
              </a:r>
            </a:p>
          </p:txBody>
        </p:sp>
        <p:sp>
          <p:nvSpPr>
            <p:cNvPr id="70" name="TextBox 69">
              <a:extLst>
                <a:ext uri="{FF2B5EF4-FFF2-40B4-BE49-F238E27FC236}">
                  <a16:creationId xmlns:a16="http://schemas.microsoft.com/office/drawing/2014/main" id="{F09EB5DA-6B86-B5FC-27E8-508683F329D5}"/>
                </a:ext>
              </a:extLst>
            </p:cNvPr>
            <p:cNvSpPr txBox="1"/>
            <p:nvPr/>
          </p:nvSpPr>
          <p:spPr>
            <a:xfrm>
              <a:off x="580443" y="2973090"/>
              <a:ext cx="347863"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1520</a:t>
              </a:r>
            </a:p>
          </p:txBody>
        </p:sp>
        <p:sp>
          <p:nvSpPr>
            <p:cNvPr id="71" name="TextBox 70">
              <a:extLst>
                <a:ext uri="{FF2B5EF4-FFF2-40B4-BE49-F238E27FC236}">
                  <a16:creationId xmlns:a16="http://schemas.microsoft.com/office/drawing/2014/main" id="{06AC932B-F5BF-6C01-FCD2-5BC523041CCC}"/>
                </a:ext>
              </a:extLst>
            </p:cNvPr>
            <p:cNvSpPr txBox="1"/>
            <p:nvPr/>
          </p:nvSpPr>
          <p:spPr>
            <a:xfrm>
              <a:off x="308405" y="2973090"/>
              <a:ext cx="347863"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1500</a:t>
              </a:r>
            </a:p>
          </p:txBody>
        </p:sp>
        <p:sp>
          <p:nvSpPr>
            <p:cNvPr id="72" name="TextBox 71">
              <a:extLst>
                <a:ext uri="{FF2B5EF4-FFF2-40B4-BE49-F238E27FC236}">
                  <a16:creationId xmlns:a16="http://schemas.microsoft.com/office/drawing/2014/main" id="{42C9AB1F-11F5-960E-50AB-B705F3BBBE41}"/>
                </a:ext>
              </a:extLst>
            </p:cNvPr>
            <p:cNvSpPr txBox="1"/>
            <p:nvPr/>
          </p:nvSpPr>
          <p:spPr>
            <a:xfrm>
              <a:off x="31721" y="2973090"/>
              <a:ext cx="347863" cy="123111"/>
            </a:xfrm>
            <a:prstGeom prst="rect">
              <a:avLst/>
            </a:prstGeom>
            <a:noFill/>
          </p:spPr>
          <p:txBody>
            <a:bodyPr wrap="square" lIns="0" tIns="0" rIns="0" bIns="0" rtlCol="0">
              <a:spAutoFit/>
            </a:bodyPr>
            <a:lstStyle/>
            <a:p>
              <a:pPr algn="ctr" defTabSz="457200">
                <a:spcAft>
                  <a:spcPts val="600"/>
                </a:spcAft>
              </a:pPr>
              <a:r>
                <a:rPr lang="en-GB" sz="800">
                  <a:solidFill>
                    <a:srgbClr val="000000"/>
                  </a:solidFill>
                  <a:latin typeface="Roboto" panose="02000000000000000000" pitchFamily="2" charset="0"/>
                  <a:ea typeface="Roboto" panose="02000000000000000000" pitchFamily="2" charset="0"/>
                  <a:cs typeface="Roboto" panose="02000000000000000000" pitchFamily="2" charset="0"/>
                </a:rPr>
                <a:t>1490</a:t>
              </a:r>
            </a:p>
          </p:txBody>
        </p:sp>
      </p:grpSp>
      <p:cxnSp>
        <p:nvCxnSpPr>
          <p:cNvPr id="75" name="Straight Arrow Connector 74">
            <a:extLst>
              <a:ext uri="{FF2B5EF4-FFF2-40B4-BE49-F238E27FC236}">
                <a16:creationId xmlns:a16="http://schemas.microsoft.com/office/drawing/2014/main" id="{30685524-EF60-DBA5-2545-8751700D1D0E}"/>
              </a:ext>
            </a:extLst>
          </p:cNvPr>
          <p:cNvCxnSpPr>
            <a:cxnSpLocks/>
          </p:cNvCxnSpPr>
          <p:nvPr/>
        </p:nvCxnSpPr>
        <p:spPr>
          <a:xfrm>
            <a:off x="2620511" y="2592199"/>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BED74AB-A638-8221-C757-A568AE009817}"/>
              </a:ext>
            </a:extLst>
          </p:cNvPr>
          <p:cNvCxnSpPr>
            <a:cxnSpLocks/>
          </p:cNvCxnSpPr>
          <p:nvPr/>
        </p:nvCxnSpPr>
        <p:spPr>
          <a:xfrm>
            <a:off x="4584933" y="2592199"/>
            <a:ext cx="0" cy="54528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81D56B9-AD63-6336-0CA7-DAE331BDA6AA}"/>
              </a:ext>
            </a:extLst>
          </p:cNvPr>
          <p:cNvCxnSpPr>
            <a:cxnSpLocks/>
          </p:cNvCxnSpPr>
          <p:nvPr/>
        </p:nvCxnSpPr>
        <p:spPr>
          <a:xfrm>
            <a:off x="6264129" y="2592199"/>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C0FF2B3-6F69-2D78-DF73-3717A752D16D}"/>
              </a:ext>
            </a:extLst>
          </p:cNvPr>
          <p:cNvCxnSpPr>
            <a:cxnSpLocks/>
          </p:cNvCxnSpPr>
          <p:nvPr/>
        </p:nvCxnSpPr>
        <p:spPr>
          <a:xfrm>
            <a:off x="7097435" y="2084727"/>
            <a:ext cx="0" cy="105275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F6EED49-5428-1A12-F1BF-F760A7CE6C23}"/>
              </a:ext>
            </a:extLst>
          </p:cNvPr>
          <p:cNvCxnSpPr>
            <a:cxnSpLocks/>
          </p:cNvCxnSpPr>
          <p:nvPr/>
        </p:nvCxnSpPr>
        <p:spPr>
          <a:xfrm>
            <a:off x="7930742" y="2592199"/>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8F61CAD-EEFD-6481-1BAD-0EC22450A99D}"/>
              </a:ext>
            </a:extLst>
          </p:cNvPr>
          <p:cNvCxnSpPr>
            <a:cxnSpLocks/>
          </p:cNvCxnSpPr>
          <p:nvPr/>
        </p:nvCxnSpPr>
        <p:spPr>
          <a:xfrm>
            <a:off x="8492804" y="2084727"/>
            <a:ext cx="0" cy="105275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5DAF5E3-E28D-2617-A655-5F0022594159}"/>
              </a:ext>
            </a:extLst>
          </p:cNvPr>
          <p:cNvCxnSpPr>
            <a:cxnSpLocks/>
          </p:cNvCxnSpPr>
          <p:nvPr/>
        </p:nvCxnSpPr>
        <p:spPr>
          <a:xfrm>
            <a:off x="9055827" y="2592199"/>
            <a:ext cx="0" cy="54528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E3D5EB02-529C-465C-9F98-F88C6AD5A148}"/>
              </a:ext>
            </a:extLst>
          </p:cNvPr>
          <p:cNvCxnSpPr>
            <a:cxnSpLocks/>
          </p:cNvCxnSpPr>
          <p:nvPr/>
        </p:nvCxnSpPr>
        <p:spPr>
          <a:xfrm flipH="1" flipV="1">
            <a:off x="1625336" y="3750543"/>
            <a:ext cx="0" cy="54528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EEE20A51-E541-7469-1E76-47DE42D5F2EB}"/>
              </a:ext>
            </a:extLst>
          </p:cNvPr>
          <p:cNvSpPr txBox="1"/>
          <p:nvPr/>
        </p:nvSpPr>
        <p:spPr>
          <a:xfrm>
            <a:off x="1123441" y="4267453"/>
            <a:ext cx="2120633" cy="707886"/>
          </a:xfrm>
          <a:prstGeom prst="rect">
            <a:avLst/>
          </a:prstGeom>
          <a:noFill/>
        </p:spPr>
        <p:txBody>
          <a:bodyPr wrap="square" rtlCol="0">
            <a:spAutoFit/>
          </a:bodyPr>
          <a:lstStyle/>
          <a:p>
            <a:pPr algn="ctr" defTabSz="457200">
              <a:spcAft>
                <a:spcPts val="600"/>
              </a:spcAft>
            </a:pPr>
            <a:r>
              <a:rPr lang="en-GB" sz="1000" b="1">
                <a:solidFill>
                  <a:srgbClr val="3E9C64"/>
                </a:solidFill>
                <a:latin typeface="Roboto" panose="02000000000000000000" pitchFamily="2" charset="0"/>
                <a:ea typeface="Roboto" panose="02000000000000000000" pitchFamily="2" charset="0"/>
                <a:cs typeface="Roboto" panose="02000000000000000000" pitchFamily="2" charset="0"/>
              </a:rPr>
              <a:t>Leonardo</a:t>
            </a: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 (1470s-1500s) – Y1</a:t>
            </a:r>
          </a:p>
          <a:p>
            <a:pPr algn="ctr" defTabSz="457200">
              <a:spcAft>
                <a:spcPts val="600"/>
              </a:spcAft>
            </a:pPr>
            <a:r>
              <a:rPr lang="en-GB" sz="1000" b="1">
                <a:solidFill>
                  <a:srgbClr val="3E9C64"/>
                </a:solidFill>
                <a:latin typeface="Roboto" panose="02000000000000000000" pitchFamily="2" charset="0"/>
                <a:ea typeface="Roboto" panose="02000000000000000000" pitchFamily="2" charset="0"/>
                <a:cs typeface="Roboto" panose="02000000000000000000" pitchFamily="2" charset="0"/>
              </a:rPr>
              <a:t>Raphael</a:t>
            </a: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 (1500s-1520) – Y3</a:t>
            </a:r>
          </a:p>
          <a:p>
            <a:pPr algn="ctr" defTabSz="457200">
              <a:spcAft>
                <a:spcPts val="600"/>
              </a:spcAft>
            </a:pPr>
            <a:r>
              <a:rPr lang="en-GB" sz="1000" b="1">
                <a:solidFill>
                  <a:srgbClr val="3E9C64"/>
                </a:solidFill>
                <a:latin typeface="Roboto" panose="02000000000000000000" pitchFamily="2" charset="0"/>
                <a:ea typeface="Roboto" panose="02000000000000000000" pitchFamily="2" charset="0"/>
                <a:cs typeface="Roboto" panose="02000000000000000000" pitchFamily="2" charset="0"/>
              </a:rPr>
              <a:t>Michelangelo</a:t>
            </a: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 (1500s-40s) – Y5</a:t>
            </a:r>
          </a:p>
        </p:txBody>
      </p:sp>
      <p:sp>
        <p:nvSpPr>
          <p:cNvPr id="89" name="TextBox 88">
            <a:extLst>
              <a:ext uri="{FF2B5EF4-FFF2-40B4-BE49-F238E27FC236}">
                <a16:creationId xmlns:a16="http://schemas.microsoft.com/office/drawing/2014/main" id="{DBEA4748-049E-7804-54B1-36CFBCB8713F}"/>
              </a:ext>
            </a:extLst>
          </p:cNvPr>
          <p:cNvSpPr txBox="1"/>
          <p:nvPr/>
        </p:nvSpPr>
        <p:spPr>
          <a:xfrm>
            <a:off x="2007267" y="2182920"/>
            <a:ext cx="1341505" cy="400110"/>
          </a:xfrm>
          <a:prstGeom prst="rect">
            <a:avLst/>
          </a:prstGeom>
          <a:noFill/>
        </p:spPr>
        <p:txBody>
          <a:bodyPr wrap="square" rtlCol="0">
            <a:spAutoFit/>
          </a:bodyPr>
          <a:lstStyle/>
          <a:p>
            <a:pPr algn="ctr" defTabSz="457200"/>
            <a:r>
              <a:rPr lang="en-GB" sz="1000" b="1">
                <a:solidFill>
                  <a:srgbClr val="D17E3F"/>
                </a:solidFill>
                <a:latin typeface="Roboto" panose="02000000000000000000" pitchFamily="2" charset="0"/>
                <a:ea typeface="Roboto" panose="02000000000000000000" pitchFamily="2" charset="0"/>
                <a:cs typeface="Roboto" panose="02000000000000000000" pitchFamily="2" charset="0"/>
              </a:rPr>
              <a:t>Rousseau</a:t>
            </a:r>
          </a:p>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(1750-1780s) – Y4</a:t>
            </a:r>
          </a:p>
        </p:txBody>
      </p:sp>
      <p:sp>
        <p:nvSpPr>
          <p:cNvPr id="90" name="TextBox 89">
            <a:extLst>
              <a:ext uri="{FF2B5EF4-FFF2-40B4-BE49-F238E27FC236}">
                <a16:creationId xmlns:a16="http://schemas.microsoft.com/office/drawing/2014/main" id="{F3B07A68-B976-8770-6820-A0B3407C34E3}"/>
              </a:ext>
            </a:extLst>
          </p:cNvPr>
          <p:cNvSpPr txBox="1"/>
          <p:nvPr/>
        </p:nvSpPr>
        <p:spPr>
          <a:xfrm>
            <a:off x="3914075" y="2182920"/>
            <a:ext cx="1341505" cy="400110"/>
          </a:xfrm>
          <a:prstGeom prst="rect">
            <a:avLst/>
          </a:prstGeom>
          <a:noFill/>
        </p:spPr>
        <p:txBody>
          <a:bodyPr wrap="square" rtlCol="0">
            <a:spAutoFit/>
          </a:bodyPr>
          <a:lstStyle/>
          <a:p>
            <a:pPr algn="ctr" defTabSz="457200"/>
            <a:r>
              <a:rPr lang="en-GB" sz="1000" b="1">
                <a:solidFill>
                  <a:srgbClr val="565656"/>
                </a:solidFill>
                <a:latin typeface="Roboto" panose="02000000000000000000" pitchFamily="2" charset="0"/>
                <a:ea typeface="Roboto" panose="02000000000000000000" pitchFamily="2" charset="0"/>
                <a:cs typeface="Roboto" panose="02000000000000000000" pitchFamily="2" charset="0"/>
              </a:rPr>
              <a:t>Hokusai*</a:t>
            </a:r>
          </a:p>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(1820-30s) – Y2</a:t>
            </a:r>
          </a:p>
        </p:txBody>
      </p:sp>
      <p:sp>
        <p:nvSpPr>
          <p:cNvPr id="91" name="TextBox 90">
            <a:extLst>
              <a:ext uri="{FF2B5EF4-FFF2-40B4-BE49-F238E27FC236}">
                <a16:creationId xmlns:a16="http://schemas.microsoft.com/office/drawing/2014/main" id="{D49E96F7-1064-BD5E-C162-6C53BE50DC3B}"/>
              </a:ext>
            </a:extLst>
          </p:cNvPr>
          <p:cNvSpPr txBox="1"/>
          <p:nvPr/>
        </p:nvSpPr>
        <p:spPr>
          <a:xfrm>
            <a:off x="1657435" y="6012706"/>
            <a:ext cx="3254519" cy="400110"/>
          </a:xfrm>
          <a:prstGeom prst="rect">
            <a:avLst/>
          </a:prstGeom>
          <a:noFill/>
        </p:spPr>
        <p:txBody>
          <a:bodyPr wrap="square" rtlCol="0">
            <a:spAutoFit/>
          </a:bodyPr>
          <a:lstStyle/>
          <a:p>
            <a:pPr defTabSz="457200">
              <a:spcAft>
                <a:spcPts val="600"/>
              </a:spcAft>
            </a:pP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*The art history terms </a:t>
            </a:r>
            <a:r>
              <a:rPr lang="en-GB" sz="1000" i="1">
                <a:solidFill>
                  <a:srgbClr val="000000"/>
                </a:solidFill>
                <a:latin typeface="Roboto" panose="02000000000000000000" pitchFamily="2" charset="0"/>
                <a:ea typeface="Roboto" panose="02000000000000000000" pitchFamily="2" charset="0"/>
                <a:cs typeface="Roboto" panose="02000000000000000000" pitchFamily="2" charset="0"/>
              </a:rPr>
              <a:t>traditional</a:t>
            </a: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 </a:t>
            </a:r>
            <a:r>
              <a:rPr lang="en-GB" sz="1000" i="1">
                <a:solidFill>
                  <a:srgbClr val="000000"/>
                </a:solidFill>
                <a:latin typeface="Roboto" panose="02000000000000000000" pitchFamily="2" charset="0"/>
                <a:ea typeface="Roboto" panose="02000000000000000000" pitchFamily="2" charset="0"/>
                <a:cs typeface="Roboto" panose="02000000000000000000" pitchFamily="2" charset="0"/>
              </a:rPr>
              <a:t>modern</a:t>
            </a: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 and </a:t>
            </a:r>
            <a:r>
              <a:rPr lang="en-GB" sz="1000" i="1">
                <a:solidFill>
                  <a:srgbClr val="000000"/>
                </a:solidFill>
                <a:latin typeface="Roboto" panose="02000000000000000000" pitchFamily="2" charset="0"/>
                <a:ea typeface="Roboto" panose="02000000000000000000" pitchFamily="2" charset="0"/>
                <a:cs typeface="Roboto" panose="02000000000000000000" pitchFamily="2" charset="0"/>
              </a:rPr>
              <a:t>contemporary</a:t>
            </a: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 art are only applied to western art.</a:t>
            </a:r>
          </a:p>
        </p:txBody>
      </p:sp>
      <p:sp>
        <p:nvSpPr>
          <p:cNvPr id="92" name="TextBox 91">
            <a:extLst>
              <a:ext uri="{FF2B5EF4-FFF2-40B4-BE49-F238E27FC236}">
                <a16:creationId xmlns:a16="http://schemas.microsoft.com/office/drawing/2014/main" id="{3B8572F5-224F-230C-9AEE-71BD186AB731}"/>
              </a:ext>
            </a:extLst>
          </p:cNvPr>
          <p:cNvSpPr txBox="1"/>
          <p:nvPr/>
        </p:nvSpPr>
        <p:spPr>
          <a:xfrm>
            <a:off x="5586488" y="2182920"/>
            <a:ext cx="1341505" cy="400110"/>
          </a:xfrm>
          <a:prstGeom prst="rect">
            <a:avLst/>
          </a:prstGeom>
          <a:noFill/>
        </p:spPr>
        <p:txBody>
          <a:bodyPr wrap="square" rtlCol="0">
            <a:spAutoFit/>
          </a:bodyPr>
          <a:lstStyle/>
          <a:p>
            <a:pPr algn="ctr" defTabSz="457200"/>
            <a:r>
              <a:rPr lang="en-GB" sz="1000" b="1">
                <a:solidFill>
                  <a:srgbClr val="D17E3F"/>
                </a:solidFill>
                <a:latin typeface="Roboto" panose="02000000000000000000" pitchFamily="2" charset="0"/>
                <a:ea typeface="Roboto" panose="02000000000000000000" pitchFamily="2" charset="0"/>
                <a:cs typeface="Roboto" panose="02000000000000000000" pitchFamily="2" charset="0"/>
              </a:rPr>
              <a:t>Van Gogh</a:t>
            </a:r>
          </a:p>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(1880-90s) – Y3</a:t>
            </a:r>
          </a:p>
        </p:txBody>
      </p:sp>
      <p:sp>
        <p:nvSpPr>
          <p:cNvPr id="93" name="TextBox 92">
            <a:extLst>
              <a:ext uri="{FF2B5EF4-FFF2-40B4-BE49-F238E27FC236}">
                <a16:creationId xmlns:a16="http://schemas.microsoft.com/office/drawing/2014/main" id="{D1D96BEF-554F-74F9-AD0A-E9E476B150ED}"/>
              </a:ext>
            </a:extLst>
          </p:cNvPr>
          <p:cNvSpPr txBox="1"/>
          <p:nvPr/>
        </p:nvSpPr>
        <p:spPr>
          <a:xfrm>
            <a:off x="5025635" y="4263547"/>
            <a:ext cx="1341505" cy="400110"/>
          </a:xfrm>
          <a:prstGeom prst="rect">
            <a:avLst/>
          </a:prstGeom>
          <a:noFill/>
        </p:spPr>
        <p:txBody>
          <a:bodyPr wrap="square" rtlCol="0">
            <a:spAutoFit/>
          </a:bodyPr>
          <a:lstStyle/>
          <a:p>
            <a:pPr algn="ctr" defTabSz="457200"/>
            <a:r>
              <a:rPr lang="en-GB" sz="1000" b="1">
                <a:solidFill>
                  <a:srgbClr val="D17E3F"/>
                </a:solidFill>
                <a:latin typeface="Roboto" panose="02000000000000000000" pitchFamily="2" charset="0"/>
                <a:ea typeface="Roboto" panose="02000000000000000000" pitchFamily="2" charset="0"/>
                <a:cs typeface="Roboto" panose="02000000000000000000" pitchFamily="2" charset="0"/>
              </a:rPr>
              <a:t>Monet</a:t>
            </a:r>
          </a:p>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(1860-1900s) – Y1</a:t>
            </a:r>
          </a:p>
        </p:txBody>
      </p:sp>
      <p:cxnSp>
        <p:nvCxnSpPr>
          <p:cNvPr id="94" name="Straight Arrow Connector 93">
            <a:extLst>
              <a:ext uri="{FF2B5EF4-FFF2-40B4-BE49-F238E27FC236}">
                <a16:creationId xmlns:a16="http://schemas.microsoft.com/office/drawing/2014/main" id="{63DA971D-7810-0ABB-1020-8B50EFFDA615}"/>
              </a:ext>
            </a:extLst>
          </p:cNvPr>
          <p:cNvCxnSpPr>
            <a:cxnSpLocks/>
          </p:cNvCxnSpPr>
          <p:nvPr/>
        </p:nvCxnSpPr>
        <p:spPr>
          <a:xfrm flipH="1" flipV="1">
            <a:off x="5699445" y="3750543"/>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FC96857-741A-053C-FB3A-80004CC82EFC}"/>
              </a:ext>
            </a:extLst>
          </p:cNvPr>
          <p:cNvSpPr txBox="1"/>
          <p:nvPr/>
        </p:nvSpPr>
        <p:spPr>
          <a:xfrm>
            <a:off x="6136940" y="4663518"/>
            <a:ext cx="1341505" cy="400110"/>
          </a:xfrm>
          <a:prstGeom prst="rect">
            <a:avLst/>
          </a:prstGeom>
          <a:noFill/>
        </p:spPr>
        <p:txBody>
          <a:bodyPr wrap="square" rtlCol="0">
            <a:spAutoFit/>
          </a:bodyPr>
          <a:lstStyle/>
          <a:p>
            <a:pPr algn="ctr" defTabSz="457200"/>
            <a:r>
              <a:rPr lang="en-GB" sz="1000" b="1">
                <a:solidFill>
                  <a:srgbClr val="D17E3F"/>
                </a:solidFill>
                <a:latin typeface="Roboto" panose="02000000000000000000" pitchFamily="2" charset="0"/>
                <a:ea typeface="Roboto" panose="02000000000000000000" pitchFamily="2" charset="0"/>
                <a:cs typeface="Roboto" panose="02000000000000000000" pitchFamily="2" charset="0"/>
              </a:rPr>
              <a:t>Picasso</a:t>
            </a:r>
          </a:p>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(1900-50s) – Y2</a:t>
            </a:r>
          </a:p>
        </p:txBody>
      </p:sp>
      <p:cxnSp>
        <p:nvCxnSpPr>
          <p:cNvPr id="96" name="Straight Arrow Connector 95">
            <a:extLst>
              <a:ext uri="{FF2B5EF4-FFF2-40B4-BE49-F238E27FC236}">
                <a16:creationId xmlns:a16="http://schemas.microsoft.com/office/drawing/2014/main" id="{D3D22590-66C5-F4C7-F2F4-D6891C501F97}"/>
              </a:ext>
            </a:extLst>
          </p:cNvPr>
          <p:cNvCxnSpPr>
            <a:cxnSpLocks/>
          </p:cNvCxnSpPr>
          <p:nvPr/>
        </p:nvCxnSpPr>
        <p:spPr>
          <a:xfrm flipV="1">
            <a:off x="6810750" y="3749396"/>
            <a:ext cx="0" cy="91412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A262C78-8986-8050-3E6E-39BC0CBCB95B}"/>
              </a:ext>
            </a:extLst>
          </p:cNvPr>
          <p:cNvSpPr txBox="1"/>
          <p:nvPr/>
        </p:nvSpPr>
        <p:spPr>
          <a:xfrm>
            <a:off x="6433176" y="915177"/>
            <a:ext cx="1341505" cy="1169551"/>
          </a:xfrm>
          <a:prstGeom prst="rect">
            <a:avLst/>
          </a:prstGeom>
          <a:noFill/>
        </p:spPr>
        <p:txBody>
          <a:bodyPr wrap="square" rtlCol="0">
            <a:spAutoFit/>
          </a:bodyPr>
          <a:lstStyle/>
          <a:p>
            <a:pPr algn="ctr" defTabSz="457200"/>
            <a:r>
              <a:rPr lang="en-GB" sz="1000" b="1">
                <a:solidFill>
                  <a:srgbClr val="D17E3F"/>
                </a:solidFill>
                <a:latin typeface="Roboto" panose="02000000000000000000" pitchFamily="2" charset="0"/>
                <a:ea typeface="Roboto" panose="02000000000000000000" pitchFamily="2" charset="0"/>
                <a:cs typeface="Roboto" panose="02000000000000000000" pitchFamily="2" charset="0"/>
              </a:rPr>
              <a:t>Klee</a:t>
            </a:r>
          </a:p>
          <a:p>
            <a:pPr algn="ctr" defTabSz="457200">
              <a:spcAft>
                <a:spcPts val="600"/>
              </a:spcAft>
            </a:pP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(1910-40s) – Y1</a:t>
            </a:r>
          </a:p>
          <a:p>
            <a:pPr algn="ctr" defTabSz="457200"/>
            <a:r>
              <a:rPr lang="en-GB" sz="1000" b="1">
                <a:solidFill>
                  <a:srgbClr val="D17E3F"/>
                </a:solidFill>
                <a:latin typeface="Roboto" panose="02000000000000000000" pitchFamily="2" charset="0"/>
                <a:ea typeface="Roboto" panose="02000000000000000000" pitchFamily="2" charset="0"/>
                <a:cs typeface="Roboto" panose="02000000000000000000" pitchFamily="2" charset="0"/>
              </a:rPr>
              <a:t>Mondrian</a:t>
            </a:r>
          </a:p>
          <a:p>
            <a:pPr algn="ctr" defTabSz="457200">
              <a:spcAft>
                <a:spcPts val="600"/>
              </a:spcAft>
            </a:pP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(1910-40s) – Y1</a:t>
            </a:r>
          </a:p>
          <a:p>
            <a:pPr algn="ctr" defTabSz="457200"/>
            <a:r>
              <a:rPr lang="en-GB" sz="1000" b="1">
                <a:solidFill>
                  <a:srgbClr val="D17E3F"/>
                </a:solidFill>
                <a:latin typeface="Roboto" panose="02000000000000000000" pitchFamily="2" charset="0"/>
                <a:ea typeface="Roboto" panose="02000000000000000000" pitchFamily="2" charset="0"/>
                <a:cs typeface="Roboto" panose="02000000000000000000" pitchFamily="2" charset="0"/>
              </a:rPr>
              <a:t>Kandinsky</a:t>
            </a:r>
          </a:p>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(1910s-20s) – Y1</a:t>
            </a:r>
          </a:p>
        </p:txBody>
      </p:sp>
      <p:sp>
        <p:nvSpPr>
          <p:cNvPr id="99" name="TextBox 98">
            <a:extLst>
              <a:ext uri="{FF2B5EF4-FFF2-40B4-BE49-F238E27FC236}">
                <a16:creationId xmlns:a16="http://schemas.microsoft.com/office/drawing/2014/main" id="{2D588098-5F62-D859-ECDE-2D0BB1495FB7}"/>
              </a:ext>
            </a:extLst>
          </p:cNvPr>
          <p:cNvSpPr txBox="1"/>
          <p:nvPr/>
        </p:nvSpPr>
        <p:spPr>
          <a:xfrm>
            <a:off x="6998479" y="5307804"/>
            <a:ext cx="1341505" cy="400110"/>
          </a:xfrm>
          <a:prstGeom prst="rect">
            <a:avLst/>
          </a:prstGeom>
          <a:noFill/>
        </p:spPr>
        <p:txBody>
          <a:bodyPr wrap="square" rtlCol="0">
            <a:spAutoFit/>
          </a:bodyPr>
          <a:lstStyle/>
          <a:p>
            <a:pPr algn="ctr" defTabSz="457200"/>
            <a:r>
              <a:rPr lang="en-GB" sz="1000" b="1">
                <a:solidFill>
                  <a:srgbClr val="D17E3F"/>
                </a:solidFill>
                <a:latin typeface="Roboto" panose="02000000000000000000" pitchFamily="2" charset="0"/>
                <a:ea typeface="Roboto" panose="02000000000000000000" pitchFamily="2" charset="0"/>
                <a:cs typeface="Roboto" panose="02000000000000000000" pitchFamily="2" charset="0"/>
              </a:rPr>
              <a:t>Kahlo</a:t>
            </a:r>
          </a:p>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(1930-40s) – Y5</a:t>
            </a:r>
          </a:p>
        </p:txBody>
      </p:sp>
      <p:cxnSp>
        <p:nvCxnSpPr>
          <p:cNvPr id="101" name="Straight Arrow Connector 100">
            <a:extLst>
              <a:ext uri="{FF2B5EF4-FFF2-40B4-BE49-F238E27FC236}">
                <a16:creationId xmlns:a16="http://schemas.microsoft.com/office/drawing/2014/main" id="{A44EC702-19B6-DC09-13C6-2A9A5878693B}"/>
              </a:ext>
            </a:extLst>
          </p:cNvPr>
          <p:cNvCxnSpPr>
            <a:cxnSpLocks/>
          </p:cNvCxnSpPr>
          <p:nvPr/>
        </p:nvCxnSpPr>
        <p:spPr>
          <a:xfrm flipV="1">
            <a:off x="7652507" y="3749396"/>
            <a:ext cx="0" cy="155840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F4239FF-E5D2-3641-9E9D-422FCFA02F64}"/>
              </a:ext>
            </a:extLst>
          </p:cNvPr>
          <p:cNvSpPr txBox="1"/>
          <p:nvPr/>
        </p:nvSpPr>
        <p:spPr>
          <a:xfrm>
            <a:off x="7223496" y="2182920"/>
            <a:ext cx="1341505" cy="400110"/>
          </a:xfrm>
          <a:prstGeom prst="rect">
            <a:avLst/>
          </a:prstGeom>
          <a:noFill/>
        </p:spPr>
        <p:txBody>
          <a:bodyPr wrap="square" rtlCol="0">
            <a:spAutoFit/>
          </a:bodyPr>
          <a:lstStyle/>
          <a:p>
            <a:pPr algn="ctr" defTabSz="457200"/>
            <a:r>
              <a:rPr lang="en-GB" sz="1000" b="1">
                <a:solidFill>
                  <a:srgbClr val="D17E3F"/>
                </a:solidFill>
                <a:latin typeface="Roboto" panose="02000000000000000000" pitchFamily="2" charset="0"/>
                <a:ea typeface="Roboto" panose="02000000000000000000" pitchFamily="2" charset="0"/>
                <a:cs typeface="Roboto" panose="02000000000000000000" pitchFamily="2" charset="0"/>
              </a:rPr>
              <a:t>Matisse</a:t>
            </a:r>
          </a:p>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(1940-50s) – Y4</a:t>
            </a:r>
          </a:p>
        </p:txBody>
      </p:sp>
      <p:sp>
        <p:nvSpPr>
          <p:cNvPr id="108" name="TextBox 107">
            <a:extLst>
              <a:ext uri="{FF2B5EF4-FFF2-40B4-BE49-F238E27FC236}">
                <a16:creationId xmlns:a16="http://schemas.microsoft.com/office/drawing/2014/main" id="{7E2C4D32-BDDA-EAFF-D7F8-903512CC4BC2}"/>
              </a:ext>
            </a:extLst>
          </p:cNvPr>
          <p:cNvSpPr txBox="1"/>
          <p:nvPr/>
        </p:nvSpPr>
        <p:spPr>
          <a:xfrm>
            <a:off x="7558935" y="4263547"/>
            <a:ext cx="1341505" cy="784830"/>
          </a:xfrm>
          <a:prstGeom prst="rect">
            <a:avLst/>
          </a:prstGeom>
          <a:noFill/>
        </p:spPr>
        <p:txBody>
          <a:bodyPr wrap="square" rtlCol="0">
            <a:spAutoFit/>
          </a:bodyPr>
          <a:lstStyle/>
          <a:p>
            <a:pPr algn="ctr" defTabSz="457200"/>
            <a:r>
              <a:rPr lang="en-GB" sz="1000" b="1">
                <a:solidFill>
                  <a:srgbClr val="4E83BE"/>
                </a:solidFill>
                <a:latin typeface="Roboto" panose="02000000000000000000" pitchFamily="2" charset="0"/>
                <a:ea typeface="Roboto" panose="02000000000000000000" pitchFamily="2" charset="0"/>
                <a:cs typeface="Roboto" panose="02000000000000000000" pitchFamily="2" charset="0"/>
              </a:rPr>
              <a:t>McGee</a:t>
            </a:r>
          </a:p>
          <a:p>
            <a:pPr algn="ctr" defTabSz="457200">
              <a:spcAft>
                <a:spcPts val="600"/>
              </a:spcAft>
            </a:pP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(1950-2020s) – Y1</a:t>
            </a:r>
          </a:p>
          <a:p>
            <a:pPr algn="ctr" defTabSz="457200"/>
            <a:r>
              <a:rPr lang="en-GB" sz="1000" b="1">
                <a:solidFill>
                  <a:srgbClr val="4E83BE"/>
                </a:solidFill>
                <a:latin typeface="Roboto" panose="02000000000000000000" pitchFamily="2" charset="0"/>
                <a:ea typeface="Roboto" panose="02000000000000000000" pitchFamily="2" charset="0"/>
                <a:cs typeface="Roboto" panose="02000000000000000000" pitchFamily="2" charset="0"/>
              </a:rPr>
              <a:t>Kusuma</a:t>
            </a:r>
          </a:p>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(1950-2020s) – Y1</a:t>
            </a:r>
          </a:p>
        </p:txBody>
      </p:sp>
      <p:cxnSp>
        <p:nvCxnSpPr>
          <p:cNvPr id="109" name="Straight Arrow Connector 108">
            <a:extLst>
              <a:ext uri="{FF2B5EF4-FFF2-40B4-BE49-F238E27FC236}">
                <a16:creationId xmlns:a16="http://schemas.microsoft.com/office/drawing/2014/main" id="{2B2F4ED6-C579-B590-466B-D03DA8B526F5}"/>
              </a:ext>
            </a:extLst>
          </p:cNvPr>
          <p:cNvCxnSpPr>
            <a:cxnSpLocks/>
          </p:cNvCxnSpPr>
          <p:nvPr/>
        </p:nvCxnSpPr>
        <p:spPr>
          <a:xfrm flipH="1" flipV="1">
            <a:off x="8215967" y="3750404"/>
            <a:ext cx="0" cy="54528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62C8E04-22DF-C3F9-94EE-F840E05022D6}"/>
              </a:ext>
            </a:extLst>
          </p:cNvPr>
          <p:cNvSpPr txBox="1"/>
          <p:nvPr/>
        </p:nvSpPr>
        <p:spPr>
          <a:xfrm>
            <a:off x="7822052" y="928678"/>
            <a:ext cx="1341505" cy="1169551"/>
          </a:xfrm>
          <a:prstGeom prst="rect">
            <a:avLst/>
          </a:prstGeom>
          <a:noFill/>
        </p:spPr>
        <p:txBody>
          <a:bodyPr wrap="square" rtlCol="0">
            <a:spAutoFit/>
          </a:bodyPr>
          <a:lstStyle/>
          <a:p>
            <a:pPr algn="ctr" defTabSz="457200"/>
            <a:r>
              <a:rPr lang="en-GB" sz="1000" b="1">
                <a:solidFill>
                  <a:srgbClr val="4E83BE"/>
                </a:solidFill>
                <a:latin typeface="Roboto" panose="02000000000000000000" pitchFamily="2" charset="0"/>
                <a:ea typeface="Roboto" panose="02000000000000000000" pitchFamily="2" charset="0"/>
                <a:cs typeface="Roboto" panose="02000000000000000000" pitchFamily="2" charset="0"/>
              </a:rPr>
              <a:t>Hockney</a:t>
            </a:r>
          </a:p>
          <a:p>
            <a:pPr algn="ctr" defTabSz="457200">
              <a:spcAft>
                <a:spcPts val="600"/>
              </a:spcAft>
            </a:pP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(1960-2020s) – Y2</a:t>
            </a:r>
          </a:p>
          <a:p>
            <a:pPr algn="ctr" defTabSz="457200"/>
            <a:r>
              <a:rPr lang="en-GB" sz="1000" b="1">
                <a:solidFill>
                  <a:srgbClr val="4E83BE"/>
                </a:solidFill>
                <a:latin typeface="Roboto" panose="02000000000000000000" pitchFamily="2" charset="0"/>
                <a:ea typeface="Roboto" panose="02000000000000000000" pitchFamily="2" charset="0"/>
                <a:cs typeface="Roboto" panose="02000000000000000000" pitchFamily="2" charset="0"/>
              </a:rPr>
              <a:t>Auerbach</a:t>
            </a:r>
          </a:p>
          <a:p>
            <a:pPr algn="ctr" defTabSz="457200">
              <a:spcAft>
                <a:spcPts val="600"/>
              </a:spcAft>
            </a:pP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(1960-2020s) – Y3</a:t>
            </a:r>
          </a:p>
          <a:p>
            <a:pPr algn="ctr" defTabSz="457200"/>
            <a:r>
              <a:rPr lang="en-GB" sz="1000" b="1">
                <a:solidFill>
                  <a:srgbClr val="4E83BE"/>
                </a:solidFill>
                <a:latin typeface="Roboto" panose="02000000000000000000" pitchFamily="2" charset="0"/>
                <a:ea typeface="Roboto" panose="02000000000000000000" pitchFamily="2" charset="0"/>
                <a:cs typeface="Roboto" panose="02000000000000000000" pitchFamily="2" charset="0"/>
              </a:rPr>
              <a:t>Long</a:t>
            </a:r>
          </a:p>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(1960-2020s) – Y5</a:t>
            </a:r>
          </a:p>
        </p:txBody>
      </p:sp>
      <p:sp>
        <p:nvSpPr>
          <p:cNvPr id="113" name="TextBox 112">
            <a:extLst>
              <a:ext uri="{FF2B5EF4-FFF2-40B4-BE49-F238E27FC236}">
                <a16:creationId xmlns:a16="http://schemas.microsoft.com/office/drawing/2014/main" id="{1114A975-67F1-ABA4-2789-CCB5072BD9DF}"/>
              </a:ext>
            </a:extLst>
          </p:cNvPr>
          <p:cNvSpPr txBox="1"/>
          <p:nvPr/>
        </p:nvSpPr>
        <p:spPr>
          <a:xfrm>
            <a:off x="8406212" y="2177301"/>
            <a:ext cx="1341505" cy="400110"/>
          </a:xfrm>
          <a:prstGeom prst="rect">
            <a:avLst/>
          </a:prstGeom>
          <a:noFill/>
        </p:spPr>
        <p:txBody>
          <a:bodyPr wrap="square" rtlCol="0">
            <a:spAutoFit/>
          </a:bodyPr>
          <a:lstStyle/>
          <a:p>
            <a:pPr algn="ctr" defTabSz="457200"/>
            <a:r>
              <a:rPr lang="en-GB" sz="1000" b="1" err="1">
                <a:solidFill>
                  <a:srgbClr val="4E83BE"/>
                </a:solidFill>
                <a:latin typeface="Roboto" panose="02000000000000000000" pitchFamily="2" charset="0"/>
                <a:ea typeface="Roboto" panose="02000000000000000000" pitchFamily="2" charset="0"/>
                <a:cs typeface="Roboto" panose="02000000000000000000" pitchFamily="2" charset="0"/>
              </a:rPr>
              <a:t>Himid</a:t>
            </a:r>
            <a:endParaRPr lang="en-GB" sz="1000" b="1">
              <a:solidFill>
                <a:srgbClr val="4E83BE"/>
              </a:solidFill>
              <a:latin typeface="Roboto" panose="02000000000000000000" pitchFamily="2" charset="0"/>
              <a:ea typeface="Roboto" panose="02000000000000000000" pitchFamily="2" charset="0"/>
              <a:cs typeface="Roboto" panose="02000000000000000000" pitchFamily="2" charset="0"/>
            </a:endParaRPr>
          </a:p>
          <a:p>
            <a:pPr algn="ctr" defTabSz="457200">
              <a:spcAft>
                <a:spcPts val="600"/>
              </a:spcAft>
            </a:pP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(1980-2020s) – Y5</a:t>
            </a:r>
          </a:p>
        </p:txBody>
      </p:sp>
      <p:cxnSp>
        <p:nvCxnSpPr>
          <p:cNvPr id="114" name="Straight Arrow Connector 113">
            <a:extLst>
              <a:ext uri="{FF2B5EF4-FFF2-40B4-BE49-F238E27FC236}">
                <a16:creationId xmlns:a16="http://schemas.microsoft.com/office/drawing/2014/main" id="{9E67C313-7252-4C78-5C8B-8B17BFF19E8E}"/>
              </a:ext>
            </a:extLst>
          </p:cNvPr>
          <p:cNvCxnSpPr>
            <a:cxnSpLocks/>
          </p:cNvCxnSpPr>
          <p:nvPr/>
        </p:nvCxnSpPr>
        <p:spPr>
          <a:xfrm flipV="1">
            <a:off x="9344967" y="3750403"/>
            <a:ext cx="0" cy="51314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CD38B3B6-FCDB-3FEF-68E3-B9368652A103}"/>
              </a:ext>
            </a:extLst>
          </p:cNvPr>
          <p:cNvSpPr txBox="1"/>
          <p:nvPr/>
        </p:nvSpPr>
        <p:spPr>
          <a:xfrm>
            <a:off x="8678702" y="4263547"/>
            <a:ext cx="1341505" cy="1554272"/>
          </a:xfrm>
          <a:prstGeom prst="rect">
            <a:avLst/>
          </a:prstGeom>
          <a:noFill/>
        </p:spPr>
        <p:txBody>
          <a:bodyPr wrap="square" rtlCol="0">
            <a:spAutoFit/>
          </a:bodyPr>
          <a:lstStyle/>
          <a:p>
            <a:pPr algn="ctr" defTabSz="457200"/>
            <a:r>
              <a:rPr lang="en-GB" sz="1000" b="1">
                <a:solidFill>
                  <a:srgbClr val="4E83BE"/>
                </a:solidFill>
                <a:latin typeface="Roboto" panose="02000000000000000000" pitchFamily="2" charset="0"/>
                <a:ea typeface="Roboto" panose="02000000000000000000" pitchFamily="2" charset="0"/>
                <a:cs typeface="Roboto" panose="02000000000000000000" pitchFamily="2" charset="0"/>
              </a:rPr>
              <a:t>Hadid</a:t>
            </a:r>
          </a:p>
          <a:p>
            <a:pPr algn="ctr" defTabSz="457200">
              <a:spcAft>
                <a:spcPts val="600"/>
              </a:spcAft>
            </a:pP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(1990-2010s) – Y2</a:t>
            </a:r>
          </a:p>
          <a:p>
            <a:pPr algn="ctr" defTabSz="457200"/>
            <a:r>
              <a:rPr lang="en-GB" sz="1000" b="1" err="1">
                <a:solidFill>
                  <a:srgbClr val="4E83BE"/>
                </a:solidFill>
                <a:latin typeface="Roboto" panose="02000000000000000000" pitchFamily="2" charset="0"/>
                <a:ea typeface="Roboto" panose="02000000000000000000" pitchFamily="2" charset="0"/>
                <a:cs typeface="Roboto" panose="02000000000000000000" pitchFamily="2" charset="0"/>
              </a:rPr>
              <a:t>Ofili</a:t>
            </a:r>
            <a:endParaRPr lang="en-GB" sz="1000" b="1">
              <a:solidFill>
                <a:srgbClr val="4E83BE"/>
              </a:solidFill>
              <a:latin typeface="Roboto" panose="02000000000000000000" pitchFamily="2" charset="0"/>
              <a:ea typeface="Roboto" panose="02000000000000000000" pitchFamily="2" charset="0"/>
              <a:cs typeface="Roboto" panose="02000000000000000000" pitchFamily="2" charset="0"/>
            </a:endParaRPr>
          </a:p>
          <a:p>
            <a:pPr algn="ctr" defTabSz="457200">
              <a:spcAft>
                <a:spcPts val="600"/>
              </a:spcAft>
            </a:pP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(1990-2020s) – Y3</a:t>
            </a:r>
          </a:p>
          <a:p>
            <a:pPr algn="ctr" defTabSz="457200"/>
            <a:r>
              <a:rPr lang="en-GB" sz="1000" b="1">
                <a:solidFill>
                  <a:srgbClr val="4E83BE"/>
                </a:solidFill>
                <a:latin typeface="Roboto" panose="02000000000000000000" pitchFamily="2" charset="0"/>
                <a:ea typeface="Roboto" panose="02000000000000000000" pitchFamily="2" charset="0"/>
                <a:cs typeface="Roboto" panose="02000000000000000000" pitchFamily="2" charset="0"/>
              </a:rPr>
              <a:t>Boyce</a:t>
            </a:r>
          </a:p>
          <a:p>
            <a:pPr algn="ctr" defTabSz="457200">
              <a:spcAft>
                <a:spcPts val="600"/>
              </a:spcAft>
            </a:pP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(1990-2020s) – Y6</a:t>
            </a:r>
          </a:p>
          <a:p>
            <a:pPr algn="ctr" defTabSz="457200"/>
            <a:r>
              <a:rPr lang="en-GB" sz="1000" b="1" err="1">
                <a:solidFill>
                  <a:srgbClr val="4E83BE"/>
                </a:solidFill>
                <a:latin typeface="Roboto" panose="02000000000000000000" pitchFamily="2" charset="0"/>
                <a:ea typeface="Roboto" panose="02000000000000000000" pitchFamily="2" charset="0"/>
                <a:cs typeface="Roboto" panose="02000000000000000000" pitchFamily="2" charset="0"/>
              </a:rPr>
              <a:t>Shonibare</a:t>
            </a:r>
            <a:endParaRPr lang="en-GB" sz="1000" b="1">
              <a:solidFill>
                <a:srgbClr val="4E83BE"/>
              </a:solidFill>
              <a:latin typeface="Roboto" panose="02000000000000000000" pitchFamily="2" charset="0"/>
              <a:ea typeface="Roboto" panose="02000000000000000000" pitchFamily="2" charset="0"/>
              <a:cs typeface="Roboto" panose="02000000000000000000" pitchFamily="2" charset="0"/>
            </a:endParaRPr>
          </a:p>
          <a:p>
            <a:pPr algn="ct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(1990-2020s) – Y6</a:t>
            </a:r>
          </a:p>
        </p:txBody>
      </p:sp>
      <p:pic>
        <p:nvPicPr>
          <p:cNvPr id="5" name="Picture 4" descr="A screenshot of a computer&#10;&#10;Description automatically generated">
            <a:extLst>
              <a:ext uri="{FF2B5EF4-FFF2-40B4-BE49-F238E27FC236}">
                <a16:creationId xmlns:a16="http://schemas.microsoft.com/office/drawing/2014/main" id="{570BF5C0-77CA-E72C-F9C6-A3B934D5B045}"/>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5391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7E355BE-B936-7F6F-8297-E6BC903D00A1}"/>
              </a:ext>
            </a:extLst>
          </p:cNvPr>
          <p:cNvPicPr>
            <a:picLocks noChangeAspect="1"/>
          </p:cNvPicPr>
          <p:nvPr/>
        </p:nvPicPr>
        <p:blipFill>
          <a:blip r:embed="rId2"/>
          <a:stretch>
            <a:fillRect/>
          </a:stretch>
        </p:blipFill>
        <p:spPr>
          <a:xfrm>
            <a:off x="2947633" y="2593569"/>
            <a:ext cx="5737071" cy="2938958"/>
          </a:xfrm>
          <a:prstGeom prst="rect">
            <a:avLst/>
          </a:prstGeom>
        </p:spPr>
      </p:pic>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a:defRPr/>
            </a:pPr>
            <a:r>
              <a:rPr lang="en-US" sz="2400">
                <a:ln w="12700">
                  <a:solidFill>
                    <a:srgbClr val="565656"/>
                  </a:solidFill>
                </a:ln>
                <a:solidFill>
                  <a:srgbClr val="565656"/>
                </a:solidFill>
              </a:rPr>
              <a:t>Progression in Theoretical Knowledge</a:t>
            </a:r>
            <a:endParaRPr lang="en-GB" sz="2400">
              <a:ln w="12700">
                <a:solidFill>
                  <a:schemeClr val="accent1"/>
                </a:solidFill>
              </a:ln>
              <a:solidFill>
                <a:srgbClr val="C35993"/>
              </a:solidFill>
            </a:endParaRPr>
          </a:p>
        </p:txBody>
      </p:sp>
      <p:sp>
        <p:nvSpPr>
          <p:cNvPr id="3" name="Freeform: Shape 2">
            <a:extLst>
              <a:ext uri="{FF2B5EF4-FFF2-40B4-BE49-F238E27FC236}">
                <a16:creationId xmlns:a16="http://schemas.microsoft.com/office/drawing/2014/main" id="{EEF51685-DA17-4197-2FB8-FB756D8CD432}"/>
              </a:ext>
            </a:extLst>
          </p:cNvPr>
          <p:cNvSpPr/>
          <p:nvPr/>
        </p:nvSpPr>
        <p:spPr>
          <a:xfrm>
            <a:off x="1133948" y="915177"/>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b="1">
                <a:solidFill>
                  <a:srgbClr val="FFFFFF"/>
                </a:solidFill>
                <a:latin typeface="Roboto" panose="02000000000000000000" pitchFamily="2" charset="0"/>
                <a:ea typeface="Roboto" panose="02000000000000000000" pitchFamily="2" charset="0"/>
              </a:rPr>
              <a:t>Artists from around the world</a:t>
            </a:r>
          </a:p>
        </p:txBody>
      </p:sp>
      <p:sp>
        <p:nvSpPr>
          <p:cNvPr id="5" name="TextBox 4">
            <a:extLst>
              <a:ext uri="{FF2B5EF4-FFF2-40B4-BE49-F238E27FC236}">
                <a16:creationId xmlns:a16="http://schemas.microsoft.com/office/drawing/2014/main" id="{2E42EF77-7E5B-A7D1-6CDC-6F02894F54C8}"/>
              </a:ext>
            </a:extLst>
          </p:cNvPr>
          <p:cNvSpPr txBox="1"/>
          <p:nvPr/>
        </p:nvSpPr>
        <p:spPr>
          <a:xfrm>
            <a:off x="2667156" y="2165918"/>
            <a:ext cx="1518340" cy="553998"/>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Italy</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Raphael, Michelangelo, Leonardo (Y1, Y3)</a:t>
            </a:r>
          </a:p>
        </p:txBody>
      </p:sp>
      <p:cxnSp>
        <p:nvCxnSpPr>
          <p:cNvPr id="8" name="Straight Arrow Connector 7">
            <a:extLst>
              <a:ext uri="{FF2B5EF4-FFF2-40B4-BE49-F238E27FC236}">
                <a16:creationId xmlns:a16="http://schemas.microsoft.com/office/drawing/2014/main" id="{46C64C56-C0C8-3135-6EE3-932B35005F3C}"/>
              </a:ext>
            </a:extLst>
          </p:cNvPr>
          <p:cNvCxnSpPr>
            <a:cxnSpLocks/>
          </p:cNvCxnSpPr>
          <p:nvPr/>
        </p:nvCxnSpPr>
        <p:spPr>
          <a:xfrm>
            <a:off x="3808049" y="2601503"/>
            <a:ext cx="2182467" cy="7145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15D2A5-1C19-E0F4-05BD-FD1EC0CD06C6}"/>
              </a:ext>
            </a:extLst>
          </p:cNvPr>
          <p:cNvSpPr txBox="1"/>
          <p:nvPr/>
        </p:nvSpPr>
        <p:spPr>
          <a:xfrm>
            <a:off x="4092058" y="1783464"/>
            <a:ext cx="1239228" cy="707886"/>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France</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Monet (Y1)</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Rousseau (Y4)</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Matisse (Y4)</a:t>
            </a:r>
          </a:p>
        </p:txBody>
      </p:sp>
      <p:cxnSp>
        <p:nvCxnSpPr>
          <p:cNvPr id="10" name="Straight Arrow Connector 9">
            <a:extLst>
              <a:ext uri="{FF2B5EF4-FFF2-40B4-BE49-F238E27FC236}">
                <a16:creationId xmlns:a16="http://schemas.microsoft.com/office/drawing/2014/main" id="{413BE31F-EB4F-AFF8-0D55-9BE7559767BF}"/>
              </a:ext>
            </a:extLst>
          </p:cNvPr>
          <p:cNvCxnSpPr>
            <a:cxnSpLocks/>
          </p:cNvCxnSpPr>
          <p:nvPr/>
        </p:nvCxnSpPr>
        <p:spPr>
          <a:xfrm>
            <a:off x="4767044" y="2466364"/>
            <a:ext cx="1069528" cy="7726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985B64-98F7-AE5E-CB56-D917EA4A07F0}"/>
              </a:ext>
            </a:extLst>
          </p:cNvPr>
          <p:cNvCxnSpPr>
            <a:cxnSpLocks/>
          </p:cNvCxnSpPr>
          <p:nvPr/>
        </p:nvCxnSpPr>
        <p:spPr>
          <a:xfrm flipH="1">
            <a:off x="5947726" y="2466364"/>
            <a:ext cx="329200" cy="6383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866B54-469E-0FF7-DB38-6DD2F34CA230}"/>
              </a:ext>
            </a:extLst>
          </p:cNvPr>
          <p:cNvSpPr txBox="1"/>
          <p:nvPr/>
        </p:nvSpPr>
        <p:spPr>
          <a:xfrm>
            <a:off x="6075794" y="1910083"/>
            <a:ext cx="1069527" cy="553998"/>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Netherlands</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Mondrian (Y1)</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Van Gogh (Y3)</a:t>
            </a:r>
          </a:p>
        </p:txBody>
      </p:sp>
      <p:sp>
        <p:nvSpPr>
          <p:cNvPr id="16" name="TextBox 15">
            <a:extLst>
              <a:ext uri="{FF2B5EF4-FFF2-40B4-BE49-F238E27FC236}">
                <a16:creationId xmlns:a16="http://schemas.microsoft.com/office/drawing/2014/main" id="{17964CF7-C663-8CAA-40AE-47716D45C9F1}"/>
              </a:ext>
            </a:extLst>
          </p:cNvPr>
          <p:cNvSpPr txBox="1"/>
          <p:nvPr/>
        </p:nvSpPr>
        <p:spPr>
          <a:xfrm>
            <a:off x="7183944" y="2060652"/>
            <a:ext cx="1069527" cy="400110"/>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Russia</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Kandinsky (Y1)</a:t>
            </a:r>
          </a:p>
        </p:txBody>
      </p:sp>
      <p:cxnSp>
        <p:nvCxnSpPr>
          <p:cNvPr id="17" name="Straight Arrow Connector 16">
            <a:extLst>
              <a:ext uri="{FF2B5EF4-FFF2-40B4-BE49-F238E27FC236}">
                <a16:creationId xmlns:a16="http://schemas.microsoft.com/office/drawing/2014/main" id="{7E32D308-C1CB-03A3-782A-91BD3FF6BACC}"/>
              </a:ext>
            </a:extLst>
          </p:cNvPr>
          <p:cNvCxnSpPr>
            <a:cxnSpLocks/>
          </p:cNvCxnSpPr>
          <p:nvPr/>
        </p:nvCxnSpPr>
        <p:spPr>
          <a:xfrm flipH="1">
            <a:off x="6850314" y="2442918"/>
            <a:ext cx="420923" cy="5351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BC23730-2599-8A84-028D-D85A673B1170}"/>
              </a:ext>
            </a:extLst>
          </p:cNvPr>
          <p:cNvSpPr txBox="1"/>
          <p:nvPr/>
        </p:nvSpPr>
        <p:spPr>
          <a:xfrm>
            <a:off x="8309111" y="2576145"/>
            <a:ext cx="2141417" cy="553998"/>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Germany</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Klee (Y1)</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Auerbach (German-British) (Y3)</a:t>
            </a:r>
          </a:p>
        </p:txBody>
      </p:sp>
      <p:cxnSp>
        <p:nvCxnSpPr>
          <p:cNvPr id="22" name="Straight Arrow Connector 21">
            <a:extLst>
              <a:ext uri="{FF2B5EF4-FFF2-40B4-BE49-F238E27FC236}">
                <a16:creationId xmlns:a16="http://schemas.microsoft.com/office/drawing/2014/main" id="{5CC92310-56CC-8839-BADF-DBD262B6607F}"/>
              </a:ext>
            </a:extLst>
          </p:cNvPr>
          <p:cNvCxnSpPr>
            <a:cxnSpLocks/>
            <a:stCxn id="21" idx="1"/>
          </p:cNvCxnSpPr>
          <p:nvPr/>
        </p:nvCxnSpPr>
        <p:spPr>
          <a:xfrm flipH="1">
            <a:off x="5947726" y="2853144"/>
            <a:ext cx="2361384" cy="3291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C6C0F0-39A2-2612-CB39-329C5922A95A}"/>
              </a:ext>
            </a:extLst>
          </p:cNvPr>
          <p:cNvSpPr txBox="1"/>
          <p:nvPr/>
        </p:nvSpPr>
        <p:spPr>
          <a:xfrm>
            <a:off x="5150167" y="1505982"/>
            <a:ext cx="1256025" cy="1015663"/>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UK</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Hockney (Y2)</a:t>
            </a:r>
          </a:p>
          <a:p>
            <a:pPr defTabSz="457200"/>
            <a:r>
              <a:rPr lang="en-GB" sz="1000" err="1">
                <a:solidFill>
                  <a:srgbClr val="000000"/>
                </a:solidFill>
                <a:latin typeface="Roboto" panose="02000000000000000000" pitchFamily="2" charset="0"/>
                <a:ea typeface="Roboto" panose="02000000000000000000" pitchFamily="2" charset="0"/>
                <a:cs typeface="Roboto" panose="02000000000000000000" pitchFamily="2" charset="0"/>
              </a:rPr>
              <a:t>Ofili</a:t>
            </a: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 (Y3)</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Long (Y5)</a:t>
            </a:r>
          </a:p>
          <a:p>
            <a:pPr defTabSz="457200"/>
            <a:r>
              <a:rPr lang="en-GB" sz="1000" err="1">
                <a:solidFill>
                  <a:srgbClr val="000000"/>
                </a:solidFill>
                <a:latin typeface="Roboto" panose="02000000000000000000" pitchFamily="2" charset="0"/>
                <a:ea typeface="Roboto" panose="02000000000000000000" pitchFamily="2" charset="0"/>
                <a:cs typeface="Roboto" panose="02000000000000000000" pitchFamily="2" charset="0"/>
              </a:rPr>
              <a:t>Himid</a:t>
            </a:r>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 (Y5)</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Boyce (Y6)</a:t>
            </a:r>
          </a:p>
        </p:txBody>
      </p:sp>
      <p:cxnSp>
        <p:nvCxnSpPr>
          <p:cNvPr id="26" name="Straight Arrow Connector 25">
            <a:extLst>
              <a:ext uri="{FF2B5EF4-FFF2-40B4-BE49-F238E27FC236}">
                <a16:creationId xmlns:a16="http://schemas.microsoft.com/office/drawing/2014/main" id="{03B932D1-FE5B-A5D2-81FD-10D077045F73}"/>
              </a:ext>
            </a:extLst>
          </p:cNvPr>
          <p:cNvCxnSpPr>
            <a:cxnSpLocks/>
          </p:cNvCxnSpPr>
          <p:nvPr/>
        </p:nvCxnSpPr>
        <p:spPr>
          <a:xfrm>
            <a:off x="5572387" y="2491350"/>
            <a:ext cx="206162" cy="63936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F7F44C7-9AED-BA50-25EF-4F029695AC34}"/>
              </a:ext>
            </a:extLst>
          </p:cNvPr>
          <p:cNvSpPr txBox="1"/>
          <p:nvPr/>
        </p:nvSpPr>
        <p:spPr>
          <a:xfrm>
            <a:off x="8908809" y="4002696"/>
            <a:ext cx="1621473" cy="400110"/>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Iraq</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Hadid (British-Iraqi) (Y2)</a:t>
            </a:r>
          </a:p>
        </p:txBody>
      </p:sp>
      <p:cxnSp>
        <p:nvCxnSpPr>
          <p:cNvPr id="29" name="Straight Arrow Connector 28">
            <a:extLst>
              <a:ext uri="{FF2B5EF4-FFF2-40B4-BE49-F238E27FC236}">
                <a16:creationId xmlns:a16="http://schemas.microsoft.com/office/drawing/2014/main" id="{E50B1900-CF66-FF85-3541-2013507690C8}"/>
              </a:ext>
            </a:extLst>
          </p:cNvPr>
          <p:cNvCxnSpPr>
            <a:cxnSpLocks/>
            <a:stCxn id="28" idx="1"/>
          </p:cNvCxnSpPr>
          <p:nvPr/>
        </p:nvCxnSpPr>
        <p:spPr>
          <a:xfrm flipH="1" flipV="1">
            <a:off x="6444842" y="3492161"/>
            <a:ext cx="2463966" cy="7105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4716071-A5D8-EB97-C98E-C401F06C687E}"/>
              </a:ext>
            </a:extLst>
          </p:cNvPr>
          <p:cNvSpPr txBox="1"/>
          <p:nvPr/>
        </p:nvSpPr>
        <p:spPr>
          <a:xfrm>
            <a:off x="8811272" y="3305263"/>
            <a:ext cx="1069527" cy="553998"/>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Japan</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Hokusai (Y2)</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Kusama (Y4)</a:t>
            </a:r>
          </a:p>
        </p:txBody>
      </p:sp>
      <p:cxnSp>
        <p:nvCxnSpPr>
          <p:cNvPr id="34" name="Straight Arrow Connector 33">
            <a:extLst>
              <a:ext uri="{FF2B5EF4-FFF2-40B4-BE49-F238E27FC236}">
                <a16:creationId xmlns:a16="http://schemas.microsoft.com/office/drawing/2014/main" id="{456E3E16-CD2B-F486-F2BF-B66C59C8D041}"/>
              </a:ext>
            </a:extLst>
          </p:cNvPr>
          <p:cNvCxnSpPr>
            <a:cxnSpLocks/>
            <a:stCxn id="33" idx="1"/>
          </p:cNvCxnSpPr>
          <p:nvPr/>
        </p:nvCxnSpPr>
        <p:spPr>
          <a:xfrm flipH="1" flipV="1">
            <a:off x="7862751" y="3428374"/>
            <a:ext cx="948520" cy="15388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C95C4A5-46FE-8C84-ACFE-124168631C5F}"/>
              </a:ext>
            </a:extLst>
          </p:cNvPr>
          <p:cNvSpPr txBox="1"/>
          <p:nvPr/>
        </p:nvSpPr>
        <p:spPr>
          <a:xfrm>
            <a:off x="1625200" y="3329345"/>
            <a:ext cx="1259148" cy="400110"/>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Spain</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Picasso (Y2)</a:t>
            </a:r>
          </a:p>
        </p:txBody>
      </p:sp>
      <p:cxnSp>
        <p:nvCxnSpPr>
          <p:cNvPr id="39" name="Straight Arrow Connector 38">
            <a:extLst>
              <a:ext uri="{FF2B5EF4-FFF2-40B4-BE49-F238E27FC236}">
                <a16:creationId xmlns:a16="http://schemas.microsoft.com/office/drawing/2014/main" id="{BB4EC438-9A0E-3ACA-18D4-74636C147F23}"/>
              </a:ext>
            </a:extLst>
          </p:cNvPr>
          <p:cNvCxnSpPr>
            <a:cxnSpLocks/>
          </p:cNvCxnSpPr>
          <p:nvPr/>
        </p:nvCxnSpPr>
        <p:spPr>
          <a:xfrm flipV="1">
            <a:off x="2501713" y="3346908"/>
            <a:ext cx="3276836" cy="2353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5A04674-FD90-7B7C-D44E-2AD2EB5961A5}"/>
              </a:ext>
            </a:extLst>
          </p:cNvPr>
          <p:cNvCxnSpPr>
            <a:cxnSpLocks/>
          </p:cNvCxnSpPr>
          <p:nvPr/>
        </p:nvCxnSpPr>
        <p:spPr>
          <a:xfrm>
            <a:off x="2956492" y="3024769"/>
            <a:ext cx="1478655" cy="30511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F2594DC-1240-DCA7-64B7-689FA474E652}"/>
              </a:ext>
            </a:extLst>
          </p:cNvPr>
          <p:cNvSpPr txBox="1"/>
          <p:nvPr/>
        </p:nvSpPr>
        <p:spPr>
          <a:xfrm>
            <a:off x="2136577" y="2754645"/>
            <a:ext cx="1075099" cy="400110"/>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USA</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McGee (Y1)</a:t>
            </a:r>
          </a:p>
        </p:txBody>
      </p:sp>
      <p:cxnSp>
        <p:nvCxnSpPr>
          <p:cNvPr id="46" name="Straight Arrow Connector 45">
            <a:extLst>
              <a:ext uri="{FF2B5EF4-FFF2-40B4-BE49-F238E27FC236}">
                <a16:creationId xmlns:a16="http://schemas.microsoft.com/office/drawing/2014/main" id="{473D4E90-61DB-BF50-9E7B-DCDFFE4BE810}"/>
              </a:ext>
            </a:extLst>
          </p:cNvPr>
          <p:cNvCxnSpPr>
            <a:cxnSpLocks/>
          </p:cNvCxnSpPr>
          <p:nvPr/>
        </p:nvCxnSpPr>
        <p:spPr>
          <a:xfrm flipV="1">
            <a:off x="2602684" y="3678255"/>
            <a:ext cx="1658340" cy="5001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BF14C1A-BBD5-1DB6-D223-47A18745B29C}"/>
              </a:ext>
            </a:extLst>
          </p:cNvPr>
          <p:cNvSpPr txBox="1"/>
          <p:nvPr/>
        </p:nvSpPr>
        <p:spPr>
          <a:xfrm>
            <a:off x="1953323" y="4057029"/>
            <a:ext cx="1069527" cy="400110"/>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Mexico</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Kahlo (Y5)</a:t>
            </a:r>
          </a:p>
        </p:txBody>
      </p:sp>
      <p:cxnSp>
        <p:nvCxnSpPr>
          <p:cNvPr id="49" name="Straight Arrow Connector 48">
            <a:extLst>
              <a:ext uri="{FF2B5EF4-FFF2-40B4-BE49-F238E27FC236}">
                <a16:creationId xmlns:a16="http://schemas.microsoft.com/office/drawing/2014/main" id="{9BCB46CC-0E10-FB4F-3905-94DD34CE3A2A}"/>
              </a:ext>
            </a:extLst>
          </p:cNvPr>
          <p:cNvCxnSpPr>
            <a:cxnSpLocks/>
            <a:stCxn id="51" idx="1"/>
          </p:cNvCxnSpPr>
          <p:nvPr/>
        </p:nvCxnSpPr>
        <p:spPr>
          <a:xfrm flipH="1" flipV="1">
            <a:off x="5928221" y="3912472"/>
            <a:ext cx="2408791" cy="14487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F9D587F-2423-E073-6026-1B49697D8622}"/>
              </a:ext>
            </a:extLst>
          </p:cNvPr>
          <p:cNvSpPr txBox="1"/>
          <p:nvPr/>
        </p:nvSpPr>
        <p:spPr>
          <a:xfrm>
            <a:off x="8337011" y="5084241"/>
            <a:ext cx="2055302" cy="553998"/>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Nigeria</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Anyaeji (Nigerian) Y6</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Shonibare (British-Nigerian) (Y6)</a:t>
            </a:r>
          </a:p>
        </p:txBody>
      </p:sp>
      <p:sp>
        <p:nvSpPr>
          <p:cNvPr id="52" name="TextBox 51">
            <a:extLst>
              <a:ext uri="{FF2B5EF4-FFF2-40B4-BE49-F238E27FC236}">
                <a16:creationId xmlns:a16="http://schemas.microsoft.com/office/drawing/2014/main" id="{6A668E59-6682-505B-5133-07B48B5CDEEA}"/>
              </a:ext>
            </a:extLst>
          </p:cNvPr>
          <p:cNvSpPr txBox="1"/>
          <p:nvPr/>
        </p:nvSpPr>
        <p:spPr>
          <a:xfrm>
            <a:off x="2412869" y="5129833"/>
            <a:ext cx="1069527" cy="400110"/>
          </a:xfrm>
          <a:prstGeom prst="rect">
            <a:avLst/>
          </a:prstGeom>
          <a:noFill/>
        </p:spPr>
        <p:txBody>
          <a:bodyPr wrap="square" rtlCol="0">
            <a:spAutoFit/>
          </a:bodyPr>
          <a:lstStyle/>
          <a:p>
            <a:pPr defTabSz="457200"/>
            <a:r>
              <a:rPr lang="en-GB" sz="1000" b="1">
                <a:solidFill>
                  <a:srgbClr val="000000"/>
                </a:solidFill>
                <a:latin typeface="Roboto" panose="02000000000000000000" pitchFamily="2" charset="0"/>
                <a:ea typeface="Roboto" panose="02000000000000000000" pitchFamily="2" charset="0"/>
                <a:cs typeface="Roboto" panose="02000000000000000000" pitchFamily="2" charset="0"/>
              </a:rPr>
              <a:t>Colombia</a:t>
            </a:r>
          </a:p>
          <a:p>
            <a:pPr defTabSz="457200"/>
            <a:r>
              <a:rPr lang="en-GB" sz="1000">
                <a:solidFill>
                  <a:srgbClr val="000000"/>
                </a:solidFill>
                <a:latin typeface="Roboto" panose="02000000000000000000" pitchFamily="2" charset="0"/>
                <a:ea typeface="Roboto" panose="02000000000000000000" pitchFamily="2" charset="0"/>
                <a:cs typeface="Roboto" panose="02000000000000000000" pitchFamily="2" charset="0"/>
              </a:rPr>
              <a:t>Rodriguez (Y4)</a:t>
            </a:r>
          </a:p>
        </p:txBody>
      </p:sp>
      <p:cxnSp>
        <p:nvCxnSpPr>
          <p:cNvPr id="53" name="Straight Arrow Connector 52">
            <a:extLst>
              <a:ext uri="{FF2B5EF4-FFF2-40B4-BE49-F238E27FC236}">
                <a16:creationId xmlns:a16="http://schemas.microsoft.com/office/drawing/2014/main" id="{E2DE29AD-A51F-0664-E13A-A78D71D130A7}"/>
              </a:ext>
            </a:extLst>
          </p:cNvPr>
          <p:cNvCxnSpPr>
            <a:cxnSpLocks/>
            <a:stCxn id="52" idx="0"/>
          </p:cNvCxnSpPr>
          <p:nvPr/>
        </p:nvCxnSpPr>
        <p:spPr>
          <a:xfrm flipV="1">
            <a:off x="2947632" y="4002697"/>
            <a:ext cx="1731386" cy="11271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788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noAutofit/>
          </a:bodyPr>
          <a:lstStyle/>
          <a:p>
            <a:r>
              <a:rPr lang="en-US" sz="2400"/>
              <a:t>Progression in Disciplinary Knowledge</a:t>
            </a:r>
            <a:endParaRPr lang="en-GB" sz="2400"/>
          </a:p>
        </p:txBody>
      </p:sp>
      <p:graphicFrame>
        <p:nvGraphicFramePr>
          <p:cNvPr id="4" name="Content Placeholder 4">
            <a:extLst>
              <a:ext uri="{FF2B5EF4-FFF2-40B4-BE49-F238E27FC236}">
                <a16:creationId xmlns:a16="http://schemas.microsoft.com/office/drawing/2014/main" id="{8A7ED9C2-13AB-4C86-BEDE-F5B3CDAFFB8F}"/>
              </a:ext>
            </a:extLst>
          </p:cNvPr>
          <p:cNvGraphicFramePr>
            <a:graphicFrameLocks/>
          </p:cNvGraphicFramePr>
          <p:nvPr/>
        </p:nvGraphicFramePr>
        <p:xfrm>
          <a:off x="1346202" y="825578"/>
          <a:ext cx="9175417" cy="5591863"/>
        </p:xfrm>
        <a:graphic>
          <a:graphicData uri="http://schemas.openxmlformats.org/drawingml/2006/table">
            <a:tbl>
              <a:tblPr firstRow="1" firstCol="1" bandRow="1"/>
              <a:tblGrid>
                <a:gridCol w="480678">
                  <a:extLst>
                    <a:ext uri="{9D8B030D-6E8A-4147-A177-3AD203B41FA5}">
                      <a16:colId xmlns:a16="http://schemas.microsoft.com/office/drawing/2014/main" val="20000"/>
                    </a:ext>
                  </a:extLst>
                </a:gridCol>
                <a:gridCol w="2955385">
                  <a:extLst>
                    <a:ext uri="{9D8B030D-6E8A-4147-A177-3AD203B41FA5}">
                      <a16:colId xmlns:a16="http://schemas.microsoft.com/office/drawing/2014/main" val="2580161655"/>
                    </a:ext>
                  </a:extLst>
                </a:gridCol>
                <a:gridCol w="2869677">
                  <a:extLst>
                    <a:ext uri="{9D8B030D-6E8A-4147-A177-3AD203B41FA5}">
                      <a16:colId xmlns:a16="http://schemas.microsoft.com/office/drawing/2014/main" val="1134524090"/>
                    </a:ext>
                  </a:extLst>
                </a:gridCol>
                <a:gridCol w="2869677">
                  <a:extLst>
                    <a:ext uri="{9D8B030D-6E8A-4147-A177-3AD203B41FA5}">
                      <a16:colId xmlns:a16="http://schemas.microsoft.com/office/drawing/2014/main" val="3371073341"/>
                    </a:ext>
                  </a:extLst>
                </a:gridCol>
              </a:tblGrid>
              <a:tr h="210108">
                <a:tc>
                  <a:txBody>
                    <a:bodyPr/>
                    <a:lstStyle/>
                    <a:p>
                      <a:pPr algn="ctr">
                        <a:lnSpc>
                          <a:spcPct val="115000"/>
                        </a:lnSpc>
                        <a:spcAft>
                          <a:spcPts val="1000"/>
                        </a:spcAft>
                      </a:pPr>
                      <a:r>
                        <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120" marR="59120" marT="0" marB="0">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noFill/>
                  </a:tcPr>
                </a:tc>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What do artists do?</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What inspires artists?</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Understanding Artworks</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46596">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explore and play.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stories they read.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Make statements about my artwork.</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433933">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 the work of artists, including our own.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1461059">
                <a:tc>
                  <a:txBody>
                    <a:bodyPr/>
                    <a:lstStyle/>
                    <a:p>
                      <a:pPr algn="ctr">
                        <a:lnSpc>
                          <a:spcPct val="115000"/>
                        </a:lnSpc>
                        <a:spcAft>
                          <a:spcPts val="1000"/>
                        </a:spcAft>
                      </a:pPr>
                      <a:r>
                        <a:rPr lang="en-US" sz="1000" b="1">
                          <a:solidFill>
                            <a:schemeClr val="bg1"/>
                          </a:solidFill>
                          <a:effectLst/>
                          <a:latin typeface="ABeeZee" panose="02000000000000000000" pitchFamily="2" charset="0"/>
                          <a:cs typeface="Times New Roman" panose="02020603050405020304" pitchFamily="18" charset="0"/>
                        </a:rPr>
                        <a:t>Y</a:t>
                      </a:r>
                      <a:r>
                        <a:rPr lang="en-GB" sz="1000" b="1">
                          <a:solidFill>
                            <a:schemeClr val="bg1"/>
                          </a:solidFill>
                          <a:effectLst/>
                          <a:latin typeface="ABeeZee" panose="02000000000000000000"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often create art for its own sake. Designers create things that are useful and have a purpose.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Sometimes artists are designers who create art for a specific purpose.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Architects are artists and designers who design buildings.</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latin typeface="Roboto" panose="02000000000000000000" pitchFamily="2" charset="0"/>
                          <a:ea typeface="Roboto" panose="02000000000000000000" pitchFamily="2" charset="0"/>
                        </a:rPr>
                        <a:t>Artists can be inspired by hidden details in seemingly ordinary objects.</a:t>
                      </a:r>
                    </a:p>
                    <a:p>
                      <a:pPr marL="72000" indent="-72000" algn="l">
                        <a:lnSpc>
                          <a:spcPct val="100000"/>
                        </a:lnSpc>
                        <a:spcAft>
                          <a:spcPts val="200"/>
                        </a:spcAft>
                        <a:buFont typeface="Arial" panose="020B0604020202020204" pitchFamily="34" charset="0"/>
                        <a:buChar char="•"/>
                      </a:pPr>
                      <a:r>
                        <a:rPr lang="en-US" sz="1000" b="0">
                          <a:solidFill>
                            <a:schemeClr val="bg1"/>
                          </a:solidFill>
                          <a:latin typeface="Roboto" panose="02000000000000000000" pitchFamily="2" charset="0"/>
                          <a:ea typeface="Roboto" panose="02000000000000000000" pitchFamily="2" charset="0"/>
                        </a:rPr>
                        <a:t>Artists can be inspired by the artificial (man-made)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Label the features of different artworks with key words.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931346">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art is something humans have done from the very beginnings of their existence.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about materials that are appropriate for their composition.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588971">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Y4</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0" indent="0" algn="l">
                        <a:lnSpc>
                          <a:spcPct val="100000"/>
                        </a:lnSpc>
                        <a:spcAft>
                          <a:spcPts val="200"/>
                        </a:spcAft>
                        <a:buFont typeface="Arial" panose="020B0604020202020204" pitchFamily="34" charset="0"/>
                        <a:buNone/>
                      </a:pPr>
                      <a:endPar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my artwork with connections to another artist's work.</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1590544"/>
                  </a:ext>
                </a:extLst>
              </a:tr>
              <a:tr h="776309">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Y5</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make mood boards to help them collect and shape ideas.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Compare the artwork of two artists.</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Curate an exhibition, deciding how the artwork will be displayed.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8770398"/>
                  </a:ext>
                </a:extLst>
              </a:tr>
              <a:tr h="588971">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Y6</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endPar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to bring difficult or contentious issues to light and provoke debate and discussion.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as an art historian to analyse artists and their artworks.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2238610"/>
                  </a:ext>
                </a:extLst>
              </a:tr>
            </a:tbl>
          </a:graphicData>
        </a:graphic>
      </p:graphicFrame>
      <p:pic>
        <p:nvPicPr>
          <p:cNvPr id="3" name="Picture 2" descr="A screenshot of a computer&#10;&#10;Description automatically generated">
            <a:extLst>
              <a:ext uri="{FF2B5EF4-FFF2-40B4-BE49-F238E27FC236}">
                <a16:creationId xmlns:a16="http://schemas.microsoft.com/office/drawing/2014/main" id="{F1DA202E-DBE6-EC17-F4E2-F8DA605EE5D1}"/>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2264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1346202" y="234235"/>
            <a:ext cx="8056879" cy="458089"/>
          </a:xfrm>
        </p:spPr>
        <p:txBody>
          <a:bodyPr/>
          <a:lstStyle/>
          <a:p>
            <a:r>
              <a:rPr lang="en-US" sz="2800"/>
              <a:t>Alignment to the National Curriculum</a:t>
            </a:r>
            <a:endParaRPr lang="en-GB" sz="2800"/>
          </a:p>
        </p:txBody>
      </p:sp>
      <p:sp>
        <p:nvSpPr>
          <p:cNvPr id="4" name="Content Placeholder 40">
            <a:extLst>
              <a:ext uri="{FF2B5EF4-FFF2-40B4-BE49-F238E27FC236}">
                <a16:creationId xmlns:a16="http://schemas.microsoft.com/office/drawing/2014/main" id="{4B2A4DA0-EDB8-4AE2-87C1-3CF9388300D1}"/>
              </a:ext>
            </a:extLst>
          </p:cNvPr>
          <p:cNvSpPr txBox="1">
            <a:spLocks/>
          </p:cNvSpPr>
          <p:nvPr/>
        </p:nvSpPr>
        <p:spPr bwMode="auto">
          <a:xfrm>
            <a:off x="1356094" y="887070"/>
            <a:ext cx="8294299" cy="45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buNone/>
            </a:pPr>
            <a:r>
              <a:rPr lang="en-US" sz="1200" b="1">
                <a:solidFill>
                  <a:srgbClr val="000000"/>
                </a:solidFill>
                <a:latin typeface="Roboto" panose="02000000000000000000" pitchFamily="2" charset="0"/>
                <a:ea typeface="Roboto" panose="02000000000000000000" pitchFamily="2" charset="0"/>
              </a:rPr>
              <a:t>The below tables outlines where the statutory content from the National Curriculum is </a:t>
            </a:r>
            <a:r>
              <a:rPr lang="en-US" sz="1200" b="1">
                <a:solidFill>
                  <a:srgbClr val="C35993"/>
                </a:solidFill>
                <a:latin typeface="Roboto" panose="02000000000000000000" pitchFamily="2" charset="0"/>
                <a:ea typeface="Roboto" panose="02000000000000000000" pitchFamily="2" charset="0"/>
              </a:rPr>
              <a:t>first taught </a:t>
            </a:r>
            <a:r>
              <a:rPr lang="en-US" sz="1200" b="1">
                <a:solidFill>
                  <a:srgbClr val="000000"/>
                </a:solidFill>
                <a:latin typeface="Roboto" panose="02000000000000000000" pitchFamily="2" charset="0"/>
                <a:ea typeface="Roboto" panose="02000000000000000000" pitchFamily="2" charset="0"/>
              </a:rPr>
              <a:t>across KS1 or KS2. The curriculum has been sequenced so that much of the content is reviewed in subsequent units.</a:t>
            </a:r>
            <a:endParaRPr lang="en-GB" sz="1400" b="1">
              <a:solidFill>
                <a:srgbClr val="000000"/>
              </a:solidFill>
              <a:latin typeface="Roboto" panose="02000000000000000000" pitchFamily="2" charset="0"/>
              <a:ea typeface="Roboto" panose="02000000000000000000" pitchFamily="2" charset="0"/>
            </a:endParaRPr>
          </a:p>
        </p:txBody>
      </p:sp>
      <p:graphicFrame>
        <p:nvGraphicFramePr>
          <p:cNvPr id="6" name="Table 5">
            <a:extLst>
              <a:ext uri="{FF2B5EF4-FFF2-40B4-BE49-F238E27FC236}">
                <a16:creationId xmlns:a16="http://schemas.microsoft.com/office/drawing/2014/main" id="{DF88DE6B-4B1B-4D64-8725-406129EAC8F9}"/>
              </a:ext>
            </a:extLst>
          </p:cNvPr>
          <p:cNvGraphicFramePr>
            <a:graphicFrameLocks noGrp="1"/>
          </p:cNvGraphicFramePr>
          <p:nvPr/>
        </p:nvGraphicFramePr>
        <p:xfrm>
          <a:off x="1514192" y="1467476"/>
          <a:ext cx="8917664" cy="4665600"/>
        </p:xfrm>
        <a:graphic>
          <a:graphicData uri="http://schemas.openxmlformats.org/drawingml/2006/table">
            <a:tbl>
              <a:tblPr firstRow="1" bandRow="1"/>
              <a:tblGrid>
                <a:gridCol w="6955581">
                  <a:extLst>
                    <a:ext uri="{9D8B030D-6E8A-4147-A177-3AD203B41FA5}">
                      <a16:colId xmlns:a16="http://schemas.microsoft.com/office/drawing/2014/main" val="1335714826"/>
                    </a:ext>
                  </a:extLst>
                </a:gridCol>
                <a:gridCol w="1962083">
                  <a:extLst>
                    <a:ext uri="{9D8B030D-6E8A-4147-A177-3AD203B41FA5}">
                      <a16:colId xmlns:a16="http://schemas.microsoft.com/office/drawing/2014/main" val="4037097178"/>
                    </a:ext>
                  </a:extLst>
                </a:gridCol>
              </a:tblGrid>
              <a:tr h="36000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200">
                          <a:solidFill>
                            <a:schemeClr val="tx1"/>
                          </a:solidFill>
                          <a:latin typeface="ABeeZee" panose="02000000000000000000" pitchFamily="2" charset="0"/>
                          <a:ea typeface="Roboto" panose="02000000000000000000" pitchFamily="2" charset="0"/>
                        </a:rPr>
                        <a:t>In KS1, pupils should be taught:</a:t>
                      </a: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200"/>
                    </a:p>
                  </a:txBody>
                  <a:tcPr marL="36000" marR="36000" marT="36000" marB="36000">
                    <a:solidFill>
                      <a:srgbClr val="0079BC"/>
                    </a:solidFill>
                  </a:tcPr>
                </a:tc>
                <a:extLst>
                  <a:ext uri="{0D108BD9-81ED-4DB2-BD59-A6C34878D82A}">
                    <a16:rowId xmlns:a16="http://schemas.microsoft.com/office/drawing/2014/main" val="3249849227"/>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use a range of materials creatively to design and make products</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Y1 Sum, Y2 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use drawing, painting and sculpture to develop and share their ideas, experiences</a:t>
                      </a:r>
                    </a:p>
                    <a:p>
                      <a:r>
                        <a:rPr lang="en-US" sz="1000">
                          <a:solidFill>
                            <a:schemeClr val="bg1"/>
                          </a:solidFill>
                          <a:latin typeface="Roboto" panose="02000000000000000000" pitchFamily="2" charset="0"/>
                          <a:ea typeface="Roboto" panose="02000000000000000000" pitchFamily="2" charset="0"/>
                        </a:rPr>
                        <a:t>and imagination</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Y1 Sum,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157952"/>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develop a wide range of art and design techniques in using colour, pattern, texture,</a:t>
                      </a:r>
                    </a:p>
                    <a:p>
                      <a:r>
                        <a:rPr lang="en-US" sz="1000">
                          <a:solidFill>
                            <a:schemeClr val="bg1"/>
                          </a:solidFill>
                          <a:latin typeface="Roboto" panose="02000000000000000000" pitchFamily="2" charset="0"/>
                          <a:ea typeface="Roboto" panose="02000000000000000000" pitchFamily="2" charset="0"/>
                        </a:rPr>
                        <a:t>line, shape, form and space</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Y2 Aut,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34395341"/>
                  </a:ext>
                </a:extLst>
              </a:tr>
              <a:tr h="493200">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About the work of a range of artists, craft makers and designers, describing the</a:t>
                      </a:r>
                    </a:p>
                    <a:p>
                      <a:r>
                        <a:rPr lang="en-US" sz="1000">
                          <a:solidFill>
                            <a:schemeClr val="bg1"/>
                          </a:solidFill>
                          <a:latin typeface="Roboto" panose="02000000000000000000" pitchFamily="2" charset="0"/>
                          <a:ea typeface="Roboto" panose="02000000000000000000" pitchFamily="2" charset="0"/>
                        </a:rPr>
                        <a:t>differences and similarities between different practices and disciplines, and making</a:t>
                      </a:r>
                    </a:p>
                    <a:p>
                      <a:r>
                        <a:rPr lang="en-US" sz="1000">
                          <a:solidFill>
                            <a:schemeClr val="bg1"/>
                          </a:solidFill>
                          <a:latin typeface="Roboto" panose="02000000000000000000" pitchFamily="2" charset="0"/>
                          <a:ea typeface="Roboto" panose="02000000000000000000" pitchFamily="2" charset="0"/>
                        </a:rPr>
                        <a:t>links to their own work.</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a:solidFill>
                            <a:schemeClr val="bg1"/>
                          </a:solidFill>
                          <a:latin typeface="Roboto" panose="02000000000000000000" pitchFamily="2" charset="0"/>
                          <a:ea typeface="Roboto" panose="02000000000000000000" pitchFamily="2" charset="0"/>
                        </a:rPr>
                        <a:t>Y1 Aut, Y1 Spr, Y1 Sum, Y2 Aut,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01717702"/>
                  </a:ext>
                </a:extLst>
              </a:tr>
              <a:tr h="360000">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200" b="1">
                          <a:solidFill>
                            <a:schemeClr val="tx1"/>
                          </a:solidFill>
                          <a:latin typeface="ABeeZee" panose="02000000000000000000" pitchFamily="2" charset="0"/>
                          <a:ea typeface="Roboto" panose="02000000000000000000" pitchFamily="2" charset="0"/>
                        </a:rPr>
                        <a:t>In KS2, pupils should be taught:</a:t>
                      </a: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indent="0">
                        <a:buFont typeface="Arial" panose="020B0604020202020204" pitchFamily="34" charset="0"/>
                        <a:buNone/>
                      </a:pPr>
                      <a:endParaRPr lang="en-GB" sz="1200" b="1">
                        <a:solidFill>
                          <a:schemeClr val="bg1"/>
                        </a:solidFill>
                      </a:endParaRPr>
                    </a:p>
                  </a:txBody>
                  <a:tcPr marL="36000" marR="36000" marT="36000" marB="36000">
                    <a:lnL w="127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79BC"/>
                    </a:solidFill>
                  </a:tcPr>
                </a:tc>
                <a:extLst>
                  <a:ext uri="{0D108BD9-81ED-4DB2-BD59-A6C34878D82A}">
                    <a16:rowId xmlns:a16="http://schemas.microsoft.com/office/drawing/2014/main" val="2688738991"/>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a:solidFill>
                            <a:schemeClr val="bg1"/>
                          </a:solidFill>
                          <a:latin typeface="Roboto" panose="02000000000000000000" pitchFamily="2" charset="0"/>
                          <a:ea typeface="Roboto" panose="02000000000000000000" pitchFamily="2" charset="0"/>
                        </a:rPr>
                        <a:t>To develop their techniques, including their control and their use of materials, with creativity, experimentation and an increasing awareness of different kinds of art, craft and design. </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Y4 Aut, Y4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a:solidFill>
                            <a:schemeClr val="bg1"/>
                          </a:solidFill>
                          <a:latin typeface="Roboto" panose="02000000000000000000" pitchFamily="2" charset="0"/>
                          <a:ea typeface="Roboto" panose="02000000000000000000" pitchFamily="2" charset="0"/>
                        </a:rPr>
                        <a:t>To create sketch books to record their observations and use them to review and revisit ideas</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Y3 Aut, Y4 Aut, Y4 Spr, Y4 Sum, Y5 Aut, Y6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3070703"/>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improve their mastery of art and design techniques, including drawing, painting and sculpture with a range of materials [for example, pencil, charcoal, paint, clay]</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Y3 Spr, Y4 Aut, Y4 Spr, Y4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3709976"/>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About great artists, architects and designers in history.</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Y3 Sum, Y4 Aut, Y4 Spr, Y5 Aut </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3531684"/>
                  </a:ext>
                </a:extLst>
              </a:tr>
            </a:tbl>
          </a:graphicData>
        </a:graphic>
      </p:graphicFrame>
      <p:pic>
        <p:nvPicPr>
          <p:cNvPr id="3" name="Picture 2" descr="A screenshot of a computer&#10;&#10;Description automatically generated">
            <a:extLst>
              <a:ext uri="{FF2B5EF4-FFF2-40B4-BE49-F238E27FC236}">
                <a16:creationId xmlns:a16="http://schemas.microsoft.com/office/drawing/2014/main" id="{6FAB5C52-94D6-CCBE-D0DE-A409923073EB}"/>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279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3C8662-ABB7-1BBF-6ED9-3860D4583799}"/>
              </a:ext>
            </a:extLst>
          </p:cNvPr>
          <p:cNvSpPr>
            <a:spLocks noGrp="1"/>
          </p:cNvSpPr>
          <p:nvPr>
            <p:ph type="body" sz="quarter" idx="10"/>
          </p:nvPr>
        </p:nvSpPr>
        <p:spPr/>
        <p:txBody>
          <a:bodyPr/>
          <a:lstStyle/>
          <a:p>
            <a:r>
              <a:rPr lang="en-GB"/>
              <a:t>Reception</a:t>
            </a:r>
          </a:p>
        </p:txBody>
      </p:sp>
      <p:sp>
        <p:nvSpPr>
          <p:cNvPr id="3" name="Text Placeholder 2">
            <a:extLst>
              <a:ext uri="{FF2B5EF4-FFF2-40B4-BE49-F238E27FC236}">
                <a16:creationId xmlns:a16="http://schemas.microsoft.com/office/drawing/2014/main" id="{C72695C1-1BE1-1F34-6BD5-E32D96BF80EF}"/>
              </a:ext>
            </a:extLst>
          </p:cNvPr>
          <p:cNvSpPr>
            <a:spLocks noGrp="1"/>
          </p:cNvSpPr>
          <p:nvPr>
            <p:ph type="body" sz="quarter" idx="11"/>
          </p:nvPr>
        </p:nvSpPr>
        <p:spPr/>
        <p:txBody>
          <a:bodyPr/>
          <a:lstStyle/>
          <a:p>
            <a:r>
              <a:rPr lang="en-GB"/>
              <a:t>Reception</a:t>
            </a:r>
          </a:p>
        </p:txBody>
      </p:sp>
      <p:graphicFrame>
        <p:nvGraphicFramePr>
          <p:cNvPr id="9" name="Table 9">
            <a:extLst>
              <a:ext uri="{FF2B5EF4-FFF2-40B4-BE49-F238E27FC236}">
                <a16:creationId xmlns:a16="http://schemas.microsoft.com/office/drawing/2014/main" id="{CAE9F938-9F12-5262-0D12-E282D07D8AC0}"/>
              </a:ext>
            </a:extLst>
          </p:cNvPr>
          <p:cNvGraphicFramePr>
            <a:graphicFrameLocks noGrp="1"/>
          </p:cNvGraphicFramePr>
          <p:nvPr/>
        </p:nvGraphicFramePr>
        <p:xfrm>
          <a:off x="1503634" y="5630363"/>
          <a:ext cx="9184732" cy="834000"/>
        </p:xfrm>
        <a:graphic>
          <a:graphicData uri="http://schemas.openxmlformats.org/drawingml/2006/table">
            <a:tbl>
              <a:tblPr firstRow="1" bandRow="1">
                <a:tableStyleId>{5C22544A-7EE6-4342-B048-85BDC9FD1C3A}</a:tableStyleId>
              </a:tblPr>
              <a:tblGrid>
                <a:gridCol w="4239501">
                  <a:extLst>
                    <a:ext uri="{9D8B030D-6E8A-4147-A177-3AD203B41FA5}">
                      <a16:colId xmlns:a16="http://schemas.microsoft.com/office/drawing/2014/main" val="3280706412"/>
                    </a:ext>
                  </a:extLst>
                </a:gridCol>
                <a:gridCol w="4945231">
                  <a:extLst>
                    <a:ext uri="{9D8B030D-6E8A-4147-A177-3AD203B41FA5}">
                      <a16:colId xmlns:a16="http://schemas.microsoft.com/office/drawing/2014/main" val="2231191302"/>
                    </a:ext>
                  </a:extLst>
                </a:gridCol>
              </a:tblGrid>
              <a:tr h="0">
                <a:tc gridSpan="2">
                  <a:txBody>
                    <a:bodyPr/>
                    <a:lstStyle/>
                    <a:p>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Relevant Development Matters (Reception) statements:</a:t>
                      </a:r>
                    </a:p>
                  </a:txBody>
                  <a:tcPr marT="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108000" indent="-108000">
                        <a:buFont typeface="Arial" panose="020B0604020202020204" pitchFamily="34" charset="0"/>
                        <a:buChar char="•"/>
                      </a:pPr>
                      <a:endParaRPr lang="en-GB" sz="1000" b="0">
                        <a:solidFill>
                          <a:schemeClr val="bg1"/>
                        </a:solidFill>
                      </a:endParaRPr>
                    </a:p>
                  </a:txBody>
                  <a:tcPr>
                    <a:noFill/>
                  </a:tcPr>
                </a:tc>
                <a:extLst>
                  <a:ext uri="{0D108BD9-81ED-4DB2-BD59-A6C34878D82A}">
                    <a16:rowId xmlns:a16="http://schemas.microsoft.com/office/drawing/2014/main" val="3133244836"/>
                  </a:ext>
                </a:extLst>
              </a:tr>
              <a:tr h="0">
                <a:tc>
                  <a:txBody>
                    <a:bodyPr/>
                    <a:lstStyle/>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cs typeface="Roboto" panose="02000000000000000000" pitchFamily="2" charset="0"/>
                        </a:rPr>
                        <a:t>Explore, use and refine a variety of artistic effects to express their ideas and feelings.</a:t>
                      </a:r>
                    </a:p>
                    <a:p>
                      <a:pPr marL="108000" indent="-108000">
                        <a:buFont typeface="Arial" panose="020B0604020202020204" pitchFamily="34" charset="0"/>
                        <a:buChar char="•"/>
                      </a:pPr>
                      <a:r>
                        <a:rPr lang="en-US" sz="1000" b="0">
                          <a:solidFill>
                            <a:schemeClr val="accent1"/>
                          </a:solidFill>
                          <a:latin typeface="Roboto" panose="02000000000000000000" pitchFamily="2" charset="0"/>
                          <a:ea typeface="Roboto" panose="02000000000000000000" pitchFamily="2" charset="0"/>
                          <a:cs typeface="Roboto" panose="02000000000000000000" pitchFamily="2" charset="0"/>
                        </a:rPr>
                        <a:t>Safely use and explore a variety of materials, tools and techniques, experimenting with colour, design, texture, form and function.</a:t>
                      </a:r>
                      <a:endParaRPr lang="en-GB" sz="1000" b="0">
                        <a:solidFill>
                          <a:schemeClr val="accent1"/>
                        </a:solidFill>
                        <a:latin typeface="Roboto" panose="02000000000000000000" pitchFamily="2" charset="0"/>
                        <a:ea typeface="Roboto" panose="02000000000000000000" pitchFamily="2" charset="0"/>
                        <a:cs typeface="Roboto" panose="02000000000000000000" pitchFamily="2" charset="0"/>
                      </a:endParaRP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cs typeface="Roboto" panose="02000000000000000000" pitchFamily="2" charset="0"/>
                        </a:rPr>
                        <a:t>Return to and build on their previous learning, refining ideas and developing their ability to represent them.</a:t>
                      </a: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711058"/>
                  </a:ext>
                </a:extLst>
              </a:tr>
            </a:tbl>
          </a:graphicData>
        </a:graphic>
      </p:graphicFrame>
      <p:graphicFrame>
        <p:nvGraphicFramePr>
          <p:cNvPr id="5" name="Table 8">
            <a:extLst>
              <a:ext uri="{FF2B5EF4-FFF2-40B4-BE49-F238E27FC236}">
                <a16:creationId xmlns:a16="http://schemas.microsoft.com/office/drawing/2014/main" id="{D43DDBD7-47BA-0A33-B421-6E858ABC0FE2}"/>
              </a:ext>
            </a:extLst>
          </p:cNvPr>
          <p:cNvGraphicFramePr>
            <a:graphicFrameLocks noGrp="1"/>
          </p:cNvGraphicFramePr>
          <p:nvPr/>
        </p:nvGraphicFramePr>
        <p:xfrm>
          <a:off x="1427105" y="943147"/>
          <a:ext cx="9131983" cy="2715157"/>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727345331"/>
                    </a:ext>
                  </a:extLst>
                </a:gridCol>
                <a:gridCol w="3947983">
                  <a:extLst>
                    <a:ext uri="{9D8B030D-6E8A-4147-A177-3AD203B41FA5}">
                      <a16:colId xmlns:a16="http://schemas.microsoft.com/office/drawing/2014/main" val="3894054192"/>
                    </a:ext>
                  </a:extLst>
                </a:gridCol>
                <a:gridCol w="4032000">
                  <a:extLst>
                    <a:ext uri="{9D8B030D-6E8A-4147-A177-3AD203B41FA5}">
                      <a16:colId xmlns:a16="http://schemas.microsoft.com/office/drawing/2014/main" val="2067779578"/>
                    </a:ext>
                  </a:extLst>
                </a:gridCol>
              </a:tblGrid>
              <a:tr h="138695">
                <a:tc>
                  <a:txBody>
                    <a:bodyPr/>
                    <a:lstStyle/>
                    <a:p>
                      <a:r>
                        <a:rPr lang="en-GB" sz="900">
                          <a:solidFill>
                            <a:schemeClr val="bg1"/>
                          </a:solidFill>
                          <a:latin typeface="Roboto"/>
                          <a:ea typeface="Roboto"/>
                          <a:cs typeface="Roboto"/>
                        </a:rPr>
                        <a:t>Half Term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Learning Opportunities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How This Will Build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74983783"/>
                  </a:ext>
                </a:extLst>
              </a:tr>
              <a:tr h="305129">
                <a:tc>
                  <a:txBody>
                    <a:bodyPr/>
                    <a:lstStyle/>
                    <a:p>
                      <a:pPr>
                        <a:spcAft>
                          <a:spcPts val="200"/>
                        </a:spcAft>
                      </a:pPr>
                      <a:r>
                        <a:rPr lang="en-GB" sz="900">
                          <a:solidFill>
                            <a:schemeClr val="bg1"/>
                          </a:solidFill>
                          <a:latin typeface="Roboto"/>
                          <a:ea typeface="Roboto"/>
                          <a:cs typeface="Roboto"/>
                        </a:rPr>
                        <a:t>Aut1: Me &amp; My World</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Colour</a:t>
                      </a:r>
                      <a:r>
                        <a:rPr lang="en-GB" sz="900">
                          <a:solidFill>
                            <a:schemeClr val="bg1"/>
                          </a:solidFill>
                          <a:latin typeface="Roboto"/>
                          <a:ea typeface="Roboto"/>
                          <a:cs typeface="Roboto"/>
                        </a:rPr>
                        <a:t>: Selecting and mixing appropriate colours for their self-portrait (e.g., eyes, hair). </a:t>
                      </a:r>
                    </a:p>
                    <a:p>
                      <a:pPr marL="71755" lvl="0" indent="-71755" algn="l">
                        <a:lnSpc>
                          <a:spcPct val="100000"/>
                        </a:lnSpc>
                        <a:spcAft>
                          <a:spcPts val="200"/>
                        </a:spcAft>
                        <a:buFont typeface="Arial" panose="020B0604020202020204" pitchFamily="34" charset="0"/>
                        <a:buChar char="•"/>
                      </a:pPr>
                      <a:r>
                        <a:rPr lang="en-GB" sz="900" b="1" i="0" u="none" strike="noStrike" baseline="0" noProof="0">
                          <a:solidFill>
                            <a:srgbClr val="000000"/>
                          </a:solidFill>
                          <a:latin typeface="Roboto"/>
                        </a:rPr>
                        <a:t>Line</a:t>
                      </a:r>
                      <a:r>
                        <a:rPr lang="en-GB" sz="900" b="0" i="0" u="none" strike="noStrike" baseline="0" noProof="0">
                          <a:solidFill>
                            <a:srgbClr val="000000"/>
                          </a:solidFill>
                          <a:latin typeface="Roboto"/>
                        </a:rPr>
                        <a:t>: Drawing detail with increasing complexity.</a:t>
                      </a:r>
                      <a:endParaRPr lang="en-GB" sz="900">
                        <a:latin typeface="Roboto"/>
                      </a:endParaRP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Using a pencil and paintbrush with an increasing degree of control.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spcAft>
                          <a:spcPts val="200"/>
                        </a:spcAft>
                        <a:buNone/>
                      </a:pPr>
                      <a:r>
                        <a:rPr lang="en-GB" sz="900" b="0" i="0" u="none" strike="noStrike" noProof="0">
                          <a:solidFill>
                            <a:schemeClr val="bg1"/>
                          </a:solidFill>
                          <a:latin typeface="Arial"/>
                        </a:rPr>
                        <a:t>In Y2, pupils will draw and paint a simple self-portrait. In Y6, pupils will be taught techniques to accurately draw facial features.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4494724"/>
                  </a:ext>
                </a:extLst>
              </a:tr>
              <a:tr h="305129">
                <a:tc>
                  <a:txBody>
                    <a:bodyPr/>
                    <a:lstStyle/>
                    <a:p>
                      <a:pPr>
                        <a:spcAft>
                          <a:spcPts val="200"/>
                        </a:spcAft>
                      </a:pPr>
                      <a:r>
                        <a:rPr lang="en-GB" sz="900">
                          <a:solidFill>
                            <a:schemeClr val="bg1"/>
                          </a:solidFill>
                          <a:latin typeface="Roboto"/>
                          <a:ea typeface="Roboto"/>
                          <a:cs typeface="Roboto"/>
                        </a:rPr>
                        <a:t>Aut2: My Heroes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Colour: </a:t>
                      </a:r>
                      <a:r>
                        <a:rPr lang="en-GB" sz="900" b="0">
                          <a:solidFill>
                            <a:schemeClr val="bg1"/>
                          </a:solidFill>
                          <a:latin typeface="Roboto"/>
                          <a:ea typeface="Roboto"/>
                          <a:cs typeface="Roboto"/>
                        </a:rPr>
                        <a:t>Using paint to create vegetable prints.</a:t>
                      </a:r>
                      <a:r>
                        <a:rPr lang="en-GB" sz="900">
                          <a:latin typeface="Roboto"/>
                        </a:rPr>
                        <a:t>=</a:t>
                      </a: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 </a:t>
                      </a:r>
                      <a:r>
                        <a:rPr lang="en-GB" sz="900" b="0" i="0" u="none" strike="noStrike" baseline="0" noProof="0">
                          <a:solidFill>
                            <a:srgbClr val="000000"/>
                          </a:solidFill>
                          <a:latin typeface="Roboto"/>
                        </a:rPr>
                        <a:t>Use of collage skills, careful application of paint during printmaking.</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spcAft>
                          <a:spcPts val="200"/>
                        </a:spcAft>
                        <a:buNone/>
                      </a:pPr>
                      <a:r>
                        <a:rPr lang="en-GB" sz="900" b="0" i="0" u="none" strike="noStrike" noProof="0">
                          <a:solidFill>
                            <a:schemeClr val="bg1"/>
                          </a:solidFill>
                          <a:latin typeface="Roboto"/>
                        </a:rPr>
                        <a:t>In Y1, pupils will use leaves in printmaking. They will develop their printmaking skills further in Y2 by creating press-prints and Y4 by creating a </a:t>
                      </a:r>
                      <a:r>
                        <a:rPr lang="en-GB" sz="900" b="0" i="0" u="none" strike="noStrike" noProof="0" err="1">
                          <a:solidFill>
                            <a:schemeClr val="bg1"/>
                          </a:solidFill>
                          <a:latin typeface="Roboto"/>
                        </a:rPr>
                        <a:t>collagraphic</a:t>
                      </a:r>
                      <a:r>
                        <a:rPr lang="en-GB" sz="900" b="0" i="0" u="none" strike="noStrike" noProof="0">
                          <a:solidFill>
                            <a:schemeClr val="bg1"/>
                          </a:solidFill>
                          <a:latin typeface="Roboto"/>
                        </a:rPr>
                        <a:t> print.</a:t>
                      </a:r>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99101647"/>
                  </a:ext>
                </a:extLst>
              </a:tr>
              <a:tr h="403757">
                <a:tc>
                  <a:txBody>
                    <a:bodyPr/>
                    <a:lstStyle/>
                    <a:p>
                      <a:pPr>
                        <a:spcAft>
                          <a:spcPts val="200"/>
                        </a:spcAft>
                      </a:pPr>
                      <a:r>
                        <a:rPr lang="en-GB" sz="900">
                          <a:solidFill>
                            <a:schemeClr val="bg1"/>
                          </a:solidFill>
                          <a:latin typeface="Roboto"/>
                          <a:ea typeface="Roboto"/>
                          <a:cs typeface="Roboto"/>
                        </a:rPr>
                        <a:t>Spr1: Castles, Knights &amp; Dragons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Texture: </a:t>
                      </a:r>
                      <a:r>
                        <a:rPr lang="en-GB" sz="900" b="0">
                          <a:solidFill>
                            <a:schemeClr val="bg1"/>
                          </a:solidFill>
                          <a:latin typeface="Roboto"/>
                          <a:ea typeface="Roboto"/>
                          <a:cs typeface="Roboto"/>
                        </a:rPr>
                        <a:t>Using wax crayons to create rubbings of textured surfaces.</a:t>
                      </a:r>
                      <a:endParaRPr lang="en-GB" sz="900" b="1">
                        <a:solidFill>
                          <a:schemeClr val="bg1"/>
                        </a:solidFill>
                        <a:latin typeface="Roboto"/>
                        <a:ea typeface="Roboto"/>
                        <a:cs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spcAft>
                          <a:spcPts val="200"/>
                        </a:spcAft>
                        <a:buNone/>
                      </a:pPr>
                      <a:r>
                        <a:rPr lang="en-GB" sz="900" b="0" i="0" u="none" strike="noStrike" baseline="0" noProof="0">
                          <a:solidFill>
                            <a:srgbClr val="000000"/>
                          </a:solidFill>
                          <a:latin typeface="Roboto"/>
                        </a:rPr>
                        <a:t>In Y2, pupils will create rubbings using different textures around their school site. </a:t>
                      </a:r>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9939061"/>
                  </a:ext>
                </a:extLst>
              </a:tr>
              <a:tr h="320540">
                <a:tc>
                  <a:txBody>
                    <a:bodyPr/>
                    <a:lstStyle/>
                    <a:p>
                      <a:pPr>
                        <a:spcAft>
                          <a:spcPts val="200"/>
                        </a:spcAft>
                      </a:pPr>
                      <a:r>
                        <a:rPr lang="en-GB" sz="900">
                          <a:solidFill>
                            <a:schemeClr val="bg1"/>
                          </a:solidFill>
                          <a:latin typeface="Roboto"/>
                          <a:ea typeface="Roboto"/>
                          <a:cs typeface="Roboto"/>
                        </a:rPr>
                        <a:t>Spr2: Spring in Our Step</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Colour</a:t>
                      </a:r>
                      <a:r>
                        <a:rPr lang="en-GB" sz="900">
                          <a:solidFill>
                            <a:schemeClr val="bg1"/>
                          </a:solidFill>
                          <a:latin typeface="Roboto"/>
                          <a:ea typeface="Roboto"/>
                          <a:cs typeface="Roboto"/>
                        </a:rPr>
                        <a:t>: Noting the difference between the grey background created using charcoal and the coloured paintings/prints created using more vibrant colours.</a:t>
                      </a: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Using charcoal. Using painting and printmaking skills. </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Pupils will explore tints, tones and shades in Y2, during which they will learn more about tone and tonal gradients.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7012319"/>
                  </a:ext>
                </a:extLst>
              </a:tr>
            </a:tbl>
          </a:graphicData>
        </a:graphic>
      </p:graphicFrame>
      <p:pic>
        <p:nvPicPr>
          <p:cNvPr id="4" name="Picture 3" descr="A screenshot of a computer&#10;&#10;Description automatically generated">
            <a:extLst>
              <a:ext uri="{FF2B5EF4-FFF2-40B4-BE49-F238E27FC236}">
                <a16:creationId xmlns:a16="http://schemas.microsoft.com/office/drawing/2014/main" id="{05594ABA-5643-C897-82B2-C0806664C4CC}"/>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342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1346202" y="234235"/>
            <a:ext cx="3139439" cy="458089"/>
          </a:xfrm>
        </p:spPr>
        <p:txBody>
          <a:bodyPr/>
          <a:lstStyle/>
          <a:p>
            <a:r>
              <a:rPr lang="en-US" altLang="en-US"/>
              <a:t>Year 1: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I Am An Artist</a:t>
            </a:r>
            <a:endParaRPr lang="en-GB" sz="1600">
              <a:ln w="12700">
                <a:solidFill>
                  <a:srgbClr val="C35993"/>
                </a:solidFill>
              </a:ln>
              <a:solidFill>
                <a:srgbClr val="C35993"/>
              </a:solidFill>
            </a:endParaRPr>
          </a:p>
        </p:txBody>
      </p:sp>
      <p:sp>
        <p:nvSpPr>
          <p:cNvPr id="9" name="Freeform: Shape 8">
            <a:extLst>
              <a:ext uri="{FF2B5EF4-FFF2-40B4-BE49-F238E27FC236}">
                <a16:creationId xmlns:a16="http://schemas.microsoft.com/office/drawing/2014/main" id="{311586A1-0103-A38B-6DC9-A8A916E5C860}"/>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explore mark-making, line and colour in their sketchbooks.</a:t>
            </a:r>
            <a:endParaRPr lang="en-GB" sz="1050">
              <a:solidFill>
                <a:srgbClr val="FFFFFF"/>
              </a:solidFill>
              <a:latin typeface="Roboto" panose="02000000000000000000" pitchFamily="2" charset="0"/>
              <a:ea typeface="Roboto" panose="02000000000000000000" pitchFamily="2" charset="0"/>
            </a:endParaRPr>
          </a:p>
        </p:txBody>
      </p:sp>
      <p:graphicFrame>
        <p:nvGraphicFramePr>
          <p:cNvPr id="2" name="Table 25">
            <a:extLst>
              <a:ext uri="{FF2B5EF4-FFF2-40B4-BE49-F238E27FC236}">
                <a16:creationId xmlns:a16="http://schemas.microsoft.com/office/drawing/2014/main" id="{92C07915-B85A-6464-273A-E2E75241C4E2}"/>
              </a:ext>
            </a:extLst>
          </p:cNvPr>
          <p:cNvGraphicFramePr>
            <a:graphicFrameLocks noGrp="1"/>
          </p:cNvGraphicFramePr>
          <p:nvPr/>
        </p:nvGraphicFramePr>
        <p:xfrm>
          <a:off x="1355254" y="1162538"/>
          <a:ext cx="9216942" cy="529010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3000314">
                  <a:extLst>
                    <a:ext uri="{9D8B030D-6E8A-4147-A177-3AD203B41FA5}">
                      <a16:colId xmlns:a16="http://schemas.microsoft.com/office/drawing/2014/main" val="247776695"/>
                    </a:ext>
                  </a:extLst>
                </a:gridCol>
                <a:gridCol w="2995436">
                  <a:extLst>
                    <a:ext uri="{9D8B030D-6E8A-4147-A177-3AD203B41FA5}">
                      <a16:colId xmlns:a16="http://schemas.microsoft.com/office/drawing/2014/main" val="3380293508"/>
                    </a:ext>
                  </a:extLst>
                </a:gridCol>
                <a:gridCol w="3005192">
                  <a:extLst>
                    <a:ext uri="{9D8B030D-6E8A-4147-A177-3AD203B41FA5}">
                      <a16:colId xmlns:a16="http://schemas.microsoft.com/office/drawing/2014/main" val="2902844172"/>
                    </a:ext>
                  </a:extLst>
                </a:gridCol>
              </a:tblGrid>
              <a:tr h="23102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044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378"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900" b="1" kern="1200">
                          <a:solidFill>
                            <a:schemeClr val="bg1"/>
                          </a:solidFill>
                          <a:effectLst/>
                          <a:latin typeface="Roboto" panose="02000000000000000000" pitchFamily="2" charset="0"/>
                          <a:ea typeface="Roboto" panose="02000000000000000000" pitchFamily="2" charset="0"/>
                          <a:cs typeface="+mn-cs"/>
                        </a:rPr>
                        <a:t>Line:</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Make marks including lines and closed shapes (EYFS).</a:t>
                      </a:r>
                    </a:p>
                    <a:p>
                      <a:pPr marL="0" marR="0" lvl="0" indent="0" algn="l" defTabSz="914378" rtl="0" eaLnBrk="1" fontAlgn="auto" latinLnBrk="0" hangingPunct="1">
                        <a:lnSpc>
                          <a:spcPct val="100000"/>
                        </a:lnSpc>
                        <a:spcBef>
                          <a:spcPts val="0"/>
                        </a:spcBef>
                        <a:spcAft>
                          <a:spcPts val="200"/>
                        </a:spcAft>
                        <a:buClrTx/>
                        <a:buSzTx/>
                        <a:buFontTx/>
                        <a:buNone/>
                        <a:tabLst/>
                        <a:defRPr/>
                      </a:pPr>
                      <a:r>
                        <a:rPr lang="en-US" sz="900" b="1">
                          <a:solidFill>
                            <a:schemeClr val="bg1"/>
                          </a:solidFill>
                          <a:latin typeface="Roboto" panose="02000000000000000000" pitchFamily="2" charset="0"/>
                          <a:ea typeface="Roboto" panose="02000000000000000000" pitchFamily="2" charset="0"/>
                        </a:rPr>
                        <a:t>Colour:</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kern="1200">
                          <a:solidFill>
                            <a:schemeClr val="bg1"/>
                          </a:solidFill>
                          <a:effectLst/>
                          <a:latin typeface="Roboto" panose="02000000000000000000" pitchFamily="2" charset="0"/>
                          <a:ea typeface="Roboto" panose="02000000000000000000" pitchFamily="2" charset="0"/>
                          <a:cs typeface="+mn-cs"/>
                        </a:rPr>
                        <a:t>Select </a:t>
                      </a:r>
                      <a:r>
                        <a:rPr lang="en-GB" sz="900" b="0" kern="1200">
                          <a:solidFill>
                            <a:schemeClr val="bg1"/>
                          </a:solidFill>
                          <a:effectLst/>
                          <a:latin typeface="Roboto" panose="02000000000000000000" pitchFamily="2" charset="0"/>
                          <a:ea typeface="Roboto" panose="02000000000000000000" pitchFamily="2" charset="0"/>
                          <a:cs typeface="+mn-cs"/>
                        </a:rPr>
                        <a:t>colours appropriately for a task.</a:t>
                      </a:r>
                    </a:p>
                    <a:p>
                      <a:pPr marL="0" marR="0" lvl="0" indent="0" algn="l" defTabSz="914378"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900" b="1" kern="1200">
                          <a:solidFill>
                            <a:schemeClr val="bg1"/>
                          </a:solidFill>
                          <a:effectLst/>
                          <a:latin typeface="Roboto" panose="02000000000000000000" pitchFamily="2" charset="0"/>
                          <a:ea typeface="Roboto" panose="02000000000000000000" pitchFamily="2" charset="0"/>
                          <a:cs typeface="+mn-cs"/>
                        </a:rPr>
                        <a:t>Control of Materials:</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kern="1200">
                          <a:solidFill>
                            <a:schemeClr val="bg1"/>
                          </a:solidFill>
                          <a:effectLst/>
                          <a:latin typeface="Roboto" panose="02000000000000000000" pitchFamily="2" charset="0"/>
                          <a:ea typeface="Roboto" panose="02000000000000000000" pitchFamily="2" charset="0"/>
                          <a:cs typeface="+mn-cs"/>
                        </a:rPr>
                        <a:t>Use mark-making tools with a palmer grasp (N2).</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kern="1200">
                          <a:solidFill>
                            <a:schemeClr val="bg1"/>
                          </a:solidFill>
                          <a:effectLst/>
                          <a:latin typeface="Roboto" panose="02000000000000000000" pitchFamily="2" charset="0"/>
                          <a:ea typeface="Roboto" panose="02000000000000000000" pitchFamily="2" charset="0"/>
                          <a:cs typeface="+mn-cs"/>
                        </a:rPr>
                        <a:t>Use mark-making tools with a palmer grasp or digital pronate grasp (N3/4).</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kern="1200">
                          <a:solidFill>
                            <a:schemeClr val="bg1"/>
                          </a:solidFill>
                          <a:effectLst/>
                          <a:latin typeface="Roboto" panose="02000000000000000000" pitchFamily="2" charset="0"/>
                          <a:ea typeface="Roboto" panose="02000000000000000000" pitchFamily="2" charset="0"/>
                          <a:cs typeface="+mn-cs"/>
                        </a:rPr>
                        <a:t>Use mark-making tools with a static tripod grip (N3/4).</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kern="1200">
                          <a:solidFill>
                            <a:schemeClr val="bg1"/>
                          </a:solidFill>
                          <a:effectLst/>
                          <a:latin typeface="Roboto" panose="02000000000000000000" pitchFamily="2" charset="0"/>
                          <a:ea typeface="Roboto" panose="02000000000000000000" pitchFamily="2" charset="0"/>
                          <a:cs typeface="+mn-cs"/>
                        </a:rPr>
                        <a:t>Use mark-making tools with a dynamic tripod grip (Rec).</a:t>
                      </a:r>
                      <a:endParaRPr lang="en-GB" sz="900" b="0" kern="1200">
                        <a:solidFill>
                          <a:schemeClr val="bg1"/>
                        </a:solidFill>
                        <a:effectLst/>
                        <a:latin typeface="Roboto" panose="02000000000000000000" pitchFamily="2" charset="0"/>
                        <a:ea typeface="Roboto" panose="02000000000000000000" pitchFamily="2" charset="0"/>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a:solidFill>
                            <a:schemeClr val="bg1"/>
                          </a:solidFill>
                          <a:effectLst/>
                          <a:latin typeface="Roboto" panose="02000000000000000000" pitchFamily="2" charset="0"/>
                          <a:ea typeface="Roboto" panose="02000000000000000000" pitchFamily="2"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a:solidFill>
                            <a:schemeClr val="bg1"/>
                          </a:solidFill>
                          <a:effectLst/>
                          <a:latin typeface="Roboto" panose="02000000000000000000" pitchFamily="2" charset="0"/>
                          <a:ea typeface="Roboto" panose="02000000000000000000" pitchFamily="2" charset="0"/>
                        </a:rPr>
                        <a:t>A line is a mark made on a surface that joins different points.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a:solidFill>
                            <a:schemeClr val="bg1"/>
                          </a:solidFill>
                          <a:effectLst/>
                          <a:latin typeface="Roboto" panose="02000000000000000000" pitchFamily="2" charset="0"/>
                          <a:ea typeface="Roboto" panose="02000000000000000000" pitchFamily="2" charset="0"/>
                        </a:rPr>
                        <a:t>Lines can vary in length, width, direction and 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a:solidFill>
                            <a:schemeClr val="bg1"/>
                          </a:solidFill>
                          <a:effectLst/>
                          <a:latin typeface="Roboto" panose="02000000000000000000" pitchFamily="2" charset="0"/>
                          <a:ea typeface="Roboto" panose="02000000000000000000" pitchFamily="2" charset="0"/>
                        </a:rPr>
                        <a:t>Doing the same thing with different materials - like pencil, crayon, pens, charcoal - can create different lines.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a:solidFill>
                            <a:schemeClr val="bg1"/>
                          </a:solidFill>
                          <a:effectLst/>
                          <a:latin typeface="Roboto" panose="02000000000000000000" pitchFamily="2" charset="0"/>
                          <a:ea typeface="Roboto" panose="02000000000000000000" pitchFamily="2"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a:solidFill>
                            <a:schemeClr val="bg1"/>
                          </a:solidFill>
                          <a:effectLst/>
                          <a:latin typeface="Roboto" panose="02000000000000000000" pitchFamily="2" charset="0"/>
                          <a:ea typeface="Roboto" panose="02000000000000000000" pitchFamily="2" charset="0"/>
                        </a:rPr>
                        <a:t>Primary colours </a:t>
                      </a:r>
                      <a:r>
                        <a:rPr lang="en-US" sz="900" b="0" i="0">
                          <a:solidFill>
                            <a:schemeClr val="bg1"/>
                          </a:solidFill>
                          <a:effectLst/>
                          <a:latin typeface="Roboto" panose="02000000000000000000" pitchFamily="2" charset="0"/>
                          <a:ea typeface="Roboto" panose="02000000000000000000" pitchFamily="2" charset="0"/>
                        </a:rPr>
                        <a:t>are red, blue and yellow. They cannot be mixed from other colours.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strike="noStrike">
                          <a:solidFill>
                            <a:schemeClr val="bg1"/>
                          </a:solidFill>
                          <a:latin typeface="Roboto" panose="02000000000000000000" pitchFamily="2" charset="0"/>
                          <a:ea typeface="Roboto" panose="02000000000000000000" pitchFamily="2" charset="0"/>
                        </a:rPr>
                        <a:t>Line:</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Use of </a:t>
                      </a:r>
                      <a:r>
                        <a:rPr lang="en-US" sz="900" b="0">
                          <a:solidFill>
                            <a:schemeClr val="bg1"/>
                          </a:solidFill>
                          <a:latin typeface="Roboto" panose="02000000000000000000" pitchFamily="2" charset="0"/>
                          <a:ea typeface="Roboto" panose="02000000000000000000" pitchFamily="2" charset="0"/>
                        </a:rPr>
                        <a:t>line to create tone. i.e., ‘what happens if you put your lines close together? Does it look lighter or darker?’ (Y1 Spr).</a:t>
                      </a:r>
                    </a:p>
                    <a:p>
                      <a:pPr marL="0" indent="0">
                        <a:lnSpc>
                          <a:spcPct val="100000"/>
                        </a:lnSpc>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Mixing of secondary (Y2 Spr) and tertiary </a:t>
                      </a:r>
                      <a:r>
                        <a:rPr lang="en-US" sz="900" b="0">
                          <a:solidFill>
                            <a:schemeClr val="bg1"/>
                          </a:solidFill>
                          <a:latin typeface="Roboto" panose="02000000000000000000" pitchFamily="2" charset="0"/>
                          <a:ea typeface="Roboto" panose="02000000000000000000" pitchFamily="2" charset="0"/>
                        </a:rPr>
                        <a:t>colours</a:t>
                      </a:r>
                      <a:r>
                        <a:rPr lang="en-US" sz="900" b="1">
                          <a:solidFill>
                            <a:schemeClr val="bg1"/>
                          </a:solidFill>
                          <a:latin typeface="Roboto" panose="02000000000000000000" pitchFamily="2" charset="0"/>
                          <a:ea typeface="Roboto" panose="02000000000000000000" pitchFamily="2" charset="0"/>
                        </a:rPr>
                        <a:t> </a:t>
                      </a:r>
                      <a:r>
                        <a:rPr lang="en-US" sz="900" b="0">
                          <a:solidFill>
                            <a:schemeClr val="bg1"/>
                          </a:solidFill>
                          <a:latin typeface="Roboto" panose="02000000000000000000" pitchFamily="2" charset="0"/>
                          <a:ea typeface="Roboto" panose="02000000000000000000" pitchFamily="2" charset="0"/>
                        </a:rPr>
                        <a:t>(Y3 Aut).</a:t>
                      </a:r>
                      <a:r>
                        <a:rPr lang="en-US" sz="900">
                          <a:solidFill>
                            <a:schemeClr val="bg1"/>
                          </a:solidFill>
                          <a:latin typeface="Roboto" panose="02000000000000000000" pitchFamily="2" charset="0"/>
                          <a:ea typeface="Roboto" panose="02000000000000000000" pitchFamily="2" charset="0"/>
                        </a:rPr>
                        <a:t>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Mixing of tints, shades and </a:t>
                      </a:r>
                      <a:r>
                        <a:rPr lang="en-US" sz="900" b="0">
                          <a:solidFill>
                            <a:schemeClr val="bg1"/>
                          </a:solidFill>
                          <a:latin typeface="Roboto" panose="02000000000000000000" pitchFamily="2" charset="0"/>
                          <a:ea typeface="Roboto" panose="02000000000000000000" pitchFamily="2" charset="0"/>
                        </a:rPr>
                        <a:t>tones</a:t>
                      </a:r>
                      <a:r>
                        <a:rPr lang="en-US" sz="900" b="1">
                          <a:solidFill>
                            <a:schemeClr val="bg1"/>
                          </a:solidFill>
                          <a:latin typeface="Roboto" panose="02000000000000000000" pitchFamily="2" charset="0"/>
                          <a:ea typeface="Roboto" panose="02000000000000000000" pitchFamily="2" charset="0"/>
                        </a:rPr>
                        <a:t> (</a:t>
                      </a:r>
                      <a:r>
                        <a:rPr lang="en-US" sz="900">
                          <a:solidFill>
                            <a:schemeClr val="bg1"/>
                          </a:solidFill>
                          <a:latin typeface="Roboto" panose="02000000000000000000" pitchFamily="2" charset="0"/>
                          <a:ea typeface="Roboto" panose="02000000000000000000" pitchFamily="2" charset="0"/>
                        </a:rPr>
                        <a:t>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962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Share their creations, talking about how they have created effects.</a:t>
                      </a:r>
                      <a:endParaRPr lang="en-GB"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art that does not try to look like things in the real world. Instead, it is made up of shapes, colors, and lines that might not look like anything you recognize.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Representational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tries to look like things in the real world, such as people, animals, or objects. When you look at representational art, you can usually tell what it is supposed to be.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Paul Klee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was a Swiss-German artist who lived a long time ago [1866-1944]. He liked to create art by ‘taking a dot for a walk’.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Wassily Kandinsky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was a Russian artist who lived a long time ago [1910s-1920s].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Piet Mondrian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was a Dutch artist who lived a long time ago [1872-1944]. He used bold black lines and primary colours in his work.</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art describes everything from early Christian art to the 1850s and is usually representational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Modern art describes art made from around the 1850s to the 1970s. Modern artists wanted their art to show how they felt. It was more abstract than representational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Contemporary art describes artwork being made by living artists, or art that has been made recently (e.g., 1980s onwards). Contemporary art can be anything and artists create work using traditional, modern and other techniques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Paul Klee, Kandinsky and Piet Mondrian were both modern artists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778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Experiment, explore and play with making marks (EYFS).</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Share their creations, talking about how they have created effects (EYFS).</a:t>
                      </a:r>
                      <a:endParaRPr lang="en-US" sz="900">
                        <a:solidFill>
                          <a:schemeClr val="bg1"/>
                        </a:solidFill>
                        <a:latin typeface="Roboto" panose="02000000000000000000" pitchFamily="2" charset="0"/>
                        <a:ea typeface="Roboto" panose="02000000000000000000" pitchFamily="2" charset="0"/>
                      </a:endParaRPr>
                    </a:p>
                    <a:p>
                      <a:pPr marL="0" marR="0" lvl="0" indent="0" algn="l" defTabSz="914378" rtl="0" eaLnBrk="1" fontAlgn="auto" latinLnBrk="0" hangingPunct="1">
                        <a:lnSpc>
                          <a:spcPct val="100000"/>
                        </a:lnSpc>
                        <a:spcBef>
                          <a:spcPts val="0"/>
                        </a:spcBef>
                        <a:spcAft>
                          <a:spcPts val="200"/>
                        </a:spcAft>
                        <a:buClrTx/>
                        <a:buSzTx/>
                        <a:buFontTx/>
                        <a:buNone/>
                        <a:tabLst/>
                        <a:defRPr/>
                      </a:pPr>
                      <a:endParaRPr lang="en-GB" sz="900" b="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discuss the work of artists, including our own.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label the features (Y1 Sum) and then annotate the features of different artworks with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6" name="Picture 5" descr="A screenshot of a computer&#10;&#10;Description automatically generated">
            <a:extLst>
              <a:ext uri="{FF2B5EF4-FFF2-40B4-BE49-F238E27FC236}">
                <a16:creationId xmlns:a16="http://schemas.microsoft.com/office/drawing/2014/main" id="{97A6FE2F-035C-7862-880F-056D5C63F1C1}"/>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237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2512D6D4-3F9B-2AF2-3E37-F38ADD9AF561}"/>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produce a paper sculpture.</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1: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Spring</a:t>
            </a:r>
            <a:endParaRPr lang="en-GB"/>
          </a:p>
        </p:txBody>
      </p:sp>
      <p:sp>
        <p:nvSpPr>
          <p:cNvPr id="7" name="Text Placeholder 2">
            <a:extLst>
              <a:ext uri="{FF2B5EF4-FFF2-40B4-BE49-F238E27FC236}">
                <a16:creationId xmlns:a16="http://schemas.microsoft.com/office/drawing/2014/main" id="{1FAC7902-AF56-4039-9CCD-DB642FB9C03F}"/>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Paper Sculptures</a:t>
            </a:r>
            <a:endParaRPr lang="en-GB" sz="1600">
              <a:ln w="12700">
                <a:solidFill>
                  <a:srgbClr val="C35993"/>
                </a:solidFill>
              </a:ln>
              <a:solidFill>
                <a:srgbClr val="C35993"/>
              </a:solidFill>
            </a:endParaRPr>
          </a:p>
        </p:txBody>
      </p:sp>
      <p:graphicFrame>
        <p:nvGraphicFramePr>
          <p:cNvPr id="8" name="Table 25">
            <a:extLst>
              <a:ext uri="{FF2B5EF4-FFF2-40B4-BE49-F238E27FC236}">
                <a16:creationId xmlns:a16="http://schemas.microsoft.com/office/drawing/2014/main" id="{A04F6321-88E1-464F-A2B8-A20EFF677CFA}"/>
              </a:ext>
            </a:extLst>
          </p:cNvPr>
          <p:cNvGraphicFramePr>
            <a:graphicFrameLocks noGrp="1"/>
          </p:cNvGraphicFramePr>
          <p:nvPr/>
        </p:nvGraphicFramePr>
        <p:xfrm>
          <a:off x="1355255" y="1178070"/>
          <a:ext cx="9242641" cy="5235920"/>
        </p:xfrm>
        <a:graphic>
          <a:graphicData uri="http://schemas.openxmlformats.org/drawingml/2006/table">
            <a:tbl>
              <a:tblPr firstRow="1" bandRow="1">
                <a:tableStyleId>{5940675A-B579-460E-94D1-54222C63F5DA}</a:tableStyleId>
              </a:tblPr>
              <a:tblGrid>
                <a:gridCol w="217474">
                  <a:extLst>
                    <a:ext uri="{9D8B030D-6E8A-4147-A177-3AD203B41FA5}">
                      <a16:colId xmlns:a16="http://schemas.microsoft.com/office/drawing/2014/main" val="1014669821"/>
                    </a:ext>
                  </a:extLst>
                </a:gridCol>
                <a:gridCol w="2757609">
                  <a:extLst>
                    <a:ext uri="{9D8B030D-6E8A-4147-A177-3AD203B41FA5}">
                      <a16:colId xmlns:a16="http://schemas.microsoft.com/office/drawing/2014/main" val="247776695"/>
                    </a:ext>
                  </a:extLst>
                </a:gridCol>
                <a:gridCol w="3884023">
                  <a:extLst>
                    <a:ext uri="{9D8B030D-6E8A-4147-A177-3AD203B41FA5}">
                      <a16:colId xmlns:a16="http://schemas.microsoft.com/office/drawing/2014/main" val="3380293508"/>
                    </a:ext>
                  </a:extLst>
                </a:gridCol>
                <a:gridCol w="2383535">
                  <a:extLst>
                    <a:ext uri="{9D8B030D-6E8A-4147-A177-3AD203B41FA5}">
                      <a16:colId xmlns:a16="http://schemas.microsoft.com/office/drawing/2014/main" val="2902844172"/>
                    </a:ext>
                  </a:extLst>
                </a:gridCol>
              </a:tblGrid>
              <a:tr h="17344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8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strike="noStrike">
                          <a:solidFill>
                            <a:schemeClr val="bg1"/>
                          </a:solidFill>
                          <a:latin typeface="Roboto" panose="02000000000000000000" pitchFamily="2" charset="0"/>
                          <a:ea typeface="Roboto" panose="02000000000000000000" pitchFamily="2"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line is a mark made on a surface that joins different points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Lines can vary in length, width, direction and shape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Doing the same thing with different materials - like pencil, crayon, pens, charcoal - can create different lines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Use mark-making tools with a dynamic tripod grip (Rec).</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form is something that you can view from all sides.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form can be created as a sculpture.</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Tone is about light and dark in an artwork. A strong tone means there is a big difference (</a:t>
                      </a:r>
                      <a:r>
                        <a:rPr lang="en-US" sz="900" b="1">
                          <a:solidFill>
                            <a:schemeClr val="bg1"/>
                          </a:solidFill>
                          <a:latin typeface="Roboto" panose="02000000000000000000" pitchFamily="2" charset="0"/>
                          <a:ea typeface="Roboto" panose="02000000000000000000" pitchFamily="2" charset="0"/>
                        </a:rPr>
                        <a:t>contrast</a:t>
                      </a:r>
                      <a:r>
                        <a:rPr lang="en-US" sz="900" b="0">
                          <a:solidFill>
                            <a:schemeClr val="bg1"/>
                          </a:solidFill>
                          <a:latin typeface="Roboto" panose="02000000000000000000" pitchFamily="2" charset="0"/>
                          <a:ea typeface="Roboto" panose="02000000000000000000" pitchFamily="2" charset="0"/>
                        </a:rPr>
                        <a:t>) between the light and the dark areas.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Doing the same thing with different materials - like pencil, </a:t>
                      </a:r>
                      <a:r>
                        <a:rPr lang="en-US" sz="900" b="0" err="1">
                          <a:solidFill>
                            <a:schemeClr val="bg1"/>
                          </a:solidFill>
                          <a:latin typeface="Roboto" panose="02000000000000000000" pitchFamily="2" charset="0"/>
                          <a:ea typeface="Roboto" panose="02000000000000000000" pitchFamily="2" charset="0"/>
                        </a:rPr>
                        <a:t>fineliner</a:t>
                      </a:r>
                      <a:r>
                        <a:rPr lang="en-US" sz="900" b="0">
                          <a:solidFill>
                            <a:schemeClr val="bg1"/>
                          </a:solidFill>
                          <a:latin typeface="Roboto" panose="02000000000000000000" pitchFamily="2" charset="0"/>
                          <a:ea typeface="Roboto" panose="02000000000000000000" pitchFamily="2" charset="0"/>
                        </a:rPr>
                        <a:t>, biro, felt tip - can create a different 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Shadows</a:t>
                      </a:r>
                      <a:r>
                        <a:rPr lang="en-US" sz="900" b="0">
                          <a:solidFill>
                            <a:schemeClr val="bg1"/>
                          </a:solidFill>
                          <a:latin typeface="Roboto" panose="02000000000000000000" pitchFamily="2" charset="0"/>
                          <a:ea typeface="Roboto" panose="02000000000000000000" pitchFamily="2" charset="0"/>
                        </a:rPr>
                        <a:t> are an area of darkness that can be created by a </a:t>
                      </a:r>
                      <a:r>
                        <a:rPr lang="en-US" sz="900" b="1">
                          <a:solidFill>
                            <a:schemeClr val="bg1"/>
                          </a:solidFill>
                          <a:latin typeface="Roboto" panose="02000000000000000000" pitchFamily="2" charset="0"/>
                          <a:ea typeface="Roboto" panose="02000000000000000000" pitchFamily="2" charset="0"/>
                        </a:rPr>
                        <a:t>sculpture</a:t>
                      </a:r>
                      <a:r>
                        <a:rPr lang="en-US" sz="900" b="0">
                          <a:solidFill>
                            <a:schemeClr val="bg1"/>
                          </a:solidFill>
                          <a:latin typeface="Roboto" panose="02000000000000000000" pitchFamily="2" charset="0"/>
                          <a:ea typeface="Roboto" panose="02000000000000000000" pitchFamily="2" charset="0"/>
                        </a:rPr>
                        <a:t> or other object.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Space is an area around an object. Space is created when you make a sculpture (e.g. the gap between two parts of the sculpture).</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Patterns can be created with a series of repeated marks like dots and lines.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Use pens - felt tips, fine liners and biros - to draw lines and shapes.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form can be represented using tone in a 2D artwork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Manipulate shadows using torches to create a different tone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Creating tones makes colours look different by making them darker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Tone can be created using the same pencil by pressing harder or lighter (Y3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Tone can be created using different grades of pencil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Space &amp; 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Space and patterns can be found in and around existing objects and used to create art (Y2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895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Paul Klee was a Swiss-German artist who lived a long time ago [1879-1940]. He liked to create art by ‘taking a dot for a walk’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Piet Mondrian was a Dutch artist who lived a long time ago [1872-1944]. He used bold black lines and primary colours in his work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 art is art that does not try to look like things in the real world. Representational art tries to look like things in the real world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Charles McGee </a:t>
                      </a:r>
                      <a:r>
                        <a:rPr lang="en-US" sz="900" b="0" i="0" strike="noStrike">
                          <a:solidFill>
                            <a:schemeClr val="bg1"/>
                          </a:solidFill>
                          <a:latin typeface="Roboto" panose="02000000000000000000" pitchFamily="2" charset="0"/>
                          <a:ea typeface="Roboto" panose="02000000000000000000" pitchFamily="2" charset="0"/>
                        </a:rPr>
                        <a:t>was an American artist who made artwork in living memory. He made paintings and sculptures.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 can be flat [2D] or something that you look around [3D].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sculpture is an artwork can be viewed from all sides [it is 3D]. A sculptor is an artist who makes sculptures.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Charles McGee was a contemporary artist.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533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Bef>
                          <a:spcPts val="0"/>
                        </a:spcBef>
                        <a:spcAft>
                          <a:spcPts val="2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indent="-72000" algn="l">
                        <a:lnSpc>
                          <a:spcPct val="100000"/>
                        </a:lnSpc>
                        <a:spcBef>
                          <a:spcPts val="0"/>
                        </a:spcBef>
                        <a:spcAft>
                          <a:spcPts val="2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(Y1 Aut). </a:t>
                      </a:r>
                    </a:p>
                    <a:p>
                      <a:pPr marL="72000" indent="-72000" algn="l">
                        <a:lnSpc>
                          <a:spcPct val="100000"/>
                        </a:lnSpc>
                        <a:spcBef>
                          <a:spcPts val="0"/>
                        </a:spcBef>
                        <a:spcAft>
                          <a:spcPts val="2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discuss the work of artists, including our own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gn="l">
                        <a:lnSpc>
                          <a:spcPct val="100000"/>
                        </a:lnSpc>
                        <a:spcBef>
                          <a:spcPts val="0"/>
                        </a:spcBef>
                        <a:spcAft>
                          <a:spcPts val="200"/>
                        </a:spcAft>
                        <a:buFont typeface="Arial" panose="020B0604020202020204" pitchFamily="34" charset="0"/>
                        <a:buChar char="•"/>
                      </a:pPr>
                      <a:endPar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label the features (Y1 Sum) and then annotate the features of different artworks with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2" name="Picture 1" descr="A screenshot of a computer&#10;&#10;Description automatically generated">
            <a:extLst>
              <a:ext uri="{FF2B5EF4-FFF2-40B4-BE49-F238E27FC236}">
                <a16:creationId xmlns:a16="http://schemas.microsoft.com/office/drawing/2014/main" id="{E3874672-714F-3243-EA2B-B3003E3C9FD4}"/>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241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25">
            <a:extLst>
              <a:ext uri="{FF2B5EF4-FFF2-40B4-BE49-F238E27FC236}">
                <a16:creationId xmlns:a16="http://schemas.microsoft.com/office/drawing/2014/main" id="{B39F1C2C-5CEF-4779-A504-DBCA5A84355E}"/>
              </a:ext>
            </a:extLst>
          </p:cNvPr>
          <p:cNvGraphicFramePr>
            <a:graphicFrameLocks noGrp="1"/>
          </p:cNvGraphicFramePr>
          <p:nvPr/>
        </p:nvGraphicFramePr>
        <p:xfrm>
          <a:off x="1355254" y="1178073"/>
          <a:ext cx="9180000" cy="510533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3194512">
                  <a:extLst>
                    <a:ext uri="{9D8B030D-6E8A-4147-A177-3AD203B41FA5}">
                      <a16:colId xmlns:a16="http://schemas.microsoft.com/office/drawing/2014/main" val="247776695"/>
                    </a:ext>
                  </a:extLst>
                </a:gridCol>
                <a:gridCol w="3335383">
                  <a:extLst>
                    <a:ext uri="{9D8B030D-6E8A-4147-A177-3AD203B41FA5}">
                      <a16:colId xmlns:a16="http://schemas.microsoft.com/office/drawing/2014/main" val="3380293508"/>
                    </a:ext>
                  </a:extLst>
                </a:gridCol>
                <a:gridCol w="2434105">
                  <a:extLst>
                    <a:ext uri="{9D8B030D-6E8A-4147-A177-3AD203B41FA5}">
                      <a16:colId xmlns:a16="http://schemas.microsoft.com/office/drawing/2014/main" val="2902844172"/>
                    </a:ext>
                  </a:extLst>
                </a:gridCol>
              </a:tblGrid>
              <a:tr h="21233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514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Doing the same thing with different materials - like pencil, crayon, pens, charcoal - can create different lines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Shadows are an area of darkness that can be created by a sculpture or other 3D object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is something that you can view from all sides [it is 3D]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accent5"/>
                          </a:solidFill>
                          <a:effectLst/>
                          <a:uLnTx/>
                          <a:uFillTx/>
                          <a:latin typeface="Roboto" panose="02000000000000000000" pitchFamily="2" charset="0"/>
                          <a:ea typeface="Roboto" panose="02000000000000000000" pitchFamily="2" charset="0"/>
                          <a:cs typeface="Calibri" panose="020F0502020204030204" pitchFamily="34" charset="0"/>
                        </a:rPr>
                        <a:t>D&amp;T: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 paper with scissors and by folding and twisting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pencils to draw lines and shapes (EYFS).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flat objects using shapes on paper.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Secondary colours </a:t>
                      </a: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are green, orange and purple. They are mixed from primary colours.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Use wax crayons to draw lines and shapes.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Use the </a:t>
                      </a: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wax resist </a:t>
                      </a: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technique using watercolour paints.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Mix colours using watercolour paints on the page (not in a palette).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Use a </a:t>
                      </a: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flat wash </a:t>
                      </a: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brushstroke with watercolour paint.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Press print </a:t>
                      </a: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onto paper or fabric using the natural colour of the leaves.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3D forms with 2D shapes on paper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Mixing of tints, shades and tones (Y2 Spr).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Mixing of tertiary colours (Y3 Aut).</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Using a range of brushstrokes (including stippling, tapered and dry brushstrokes) and techniques (including wet on wet, and different amounts of water) with watercolour paints (Y2 Sum).</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Mono-printing (Y2 Aut) and </a:t>
                      </a:r>
                      <a:r>
                        <a:rPr lang="en-US" sz="900" err="1">
                          <a:solidFill>
                            <a:schemeClr val="bg1"/>
                          </a:solidFill>
                          <a:latin typeface="Roboto" panose="02000000000000000000" pitchFamily="2" charset="0"/>
                          <a:ea typeface="Roboto" panose="02000000000000000000" pitchFamily="2" charset="0"/>
                        </a:rPr>
                        <a:t>collagraphic</a:t>
                      </a:r>
                      <a:r>
                        <a:rPr lang="en-US" sz="900">
                          <a:solidFill>
                            <a:schemeClr val="bg1"/>
                          </a:solidFill>
                          <a:latin typeface="Roboto" panose="02000000000000000000" pitchFamily="2" charset="0"/>
                          <a:ea typeface="Roboto" panose="02000000000000000000" pitchFamily="2" charset="0"/>
                        </a:rPr>
                        <a:t> printmaking (Y4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284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 art is art that does not try to look like things in the real world. Representational art tries to look like things in the real world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Leonardo Da Vinci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an Italian artist who lived a very long time ago [1452-1519]. He created artwork that was inspired by nature, including leaf prints and observational drawings of living things.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Claude Monet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 French artist who made art a long time ago [1840-1926]. He painted representational art outdoors to capture the way that light can change a scene.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Frances Hatch is a British artist who makes art today. She creates artwork that is inspired by nature.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Raphael, Michelangelo and Leonardo are traditional artists whose art told stories around the 1500s (Y5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Monet was a modern artist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659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(Y1 Aut).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discuss the work of artists, including our own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the natural world.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Label the features of different artworks with key words.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with the effects they have on the viewer (Y2 Spr).</a:t>
                      </a: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
        <p:nvSpPr>
          <p:cNvPr id="10" name="Freeform: Shape 9">
            <a:extLst>
              <a:ext uri="{FF2B5EF4-FFF2-40B4-BE49-F238E27FC236}">
                <a16:creationId xmlns:a16="http://schemas.microsoft.com/office/drawing/2014/main" id="{E52AE5FA-2841-1A29-6D2D-BA5185A27B80}"/>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produce a series of drawings of leaves, will print a leaf onto fabric and use wax resist.</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1: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Summer</a:t>
            </a:r>
            <a:endParaRPr lang="en-GB"/>
          </a:p>
        </p:txBody>
      </p:sp>
      <p:sp>
        <p:nvSpPr>
          <p:cNvPr id="7" name="Text Placeholder 2">
            <a:extLst>
              <a:ext uri="{FF2B5EF4-FFF2-40B4-BE49-F238E27FC236}">
                <a16:creationId xmlns:a16="http://schemas.microsoft.com/office/drawing/2014/main" id="{8DB74571-41B4-430D-9AFB-B64016D18569}"/>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Natural World</a:t>
            </a:r>
            <a:endParaRPr lang="en-GB" sz="1600">
              <a:ln w="12700">
                <a:solidFill>
                  <a:srgbClr val="C35993"/>
                </a:solidFill>
              </a:ln>
              <a:solidFill>
                <a:srgbClr val="C35993"/>
              </a:solidFill>
            </a:endParaRPr>
          </a:p>
        </p:txBody>
      </p:sp>
      <p:pic>
        <p:nvPicPr>
          <p:cNvPr id="2" name="Picture 1" descr="A screenshot of a computer&#10;&#10;Description automatically generated">
            <a:extLst>
              <a:ext uri="{FF2B5EF4-FFF2-40B4-BE49-F238E27FC236}">
                <a16:creationId xmlns:a16="http://schemas.microsoft.com/office/drawing/2014/main" id="{FCA0396D-76EB-3FAD-3D78-ADA84E254DF2}"/>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207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BE8DE81-2F7E-17D6-C8A5-B8AC0AB9AC0C}"/>
              </a:ext>
            </a:extLst>
          </p:cNvPr>
          <p:cNvSpPr/>
          <p:nvPr/>
        </p:nvSpPr>
        <p:spPr>
          <a:xfrm>
            <a:off x="1133948" y="802512"/>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defTabSz="457200"/>
            <a:r>
              <a:rPr lang="en-US" sz="1050">
                <a:solidFill>
                  <a:srgbClr val="FFFFFF"/>
                </a:solidFill>
                <a:latin typeface="Roboto" panose="02000000000000000000" pitchFamily="2" charset="0"/>
                <a:ea typeface="Roboto" panose="02000000000000000000" pitchFamily="2" charset="0"/>
              </a:rPr>
              <a:t>In this unit, pupils will produce a collaborative printmaking outcome based on the school site.</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1346202" y="234235"/>
            <a:ext cx="3139439" cy="458089"/>
          </a:xfrm>
        </p:spPr>
        <p:txBody>
          <a:bodyPr/>
          <a:lstStyle/>
          <a:p>
            <a:r>
              <a:rPr lang="en-US" altLang="en-US"/>
              <a:t>Year 2: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Autumn</a:t>
            </a:r>
            <a:endParaRPr lang="en-GB"/>
          </a:p>
        </p:txBody>
      </p:sp>
      <p:sp>
        <p:nvSpPr>
          <p:cNvPr id="7" name="Text Placeholder 2">
            <a:extLst>
              <a:ext uri="{FF2B5EF4-FFF2-40B4-BE49-F238E27FC236}">
                <a16:creationId xmlns:a16="http://schemas.microsoft.com/office/drawing/2014/main" id="{D745E415-9C98-491C-A09D-431B3F683163}"/>
              </a:ext>
            </a:extLst>
          </p:cNvPr>
          <p:cNvSpPr txBox="1">
            <a:spLocks/>
          </p:cNvSpPr>
          <p:nvPr/>
        </p:nvSpPr>
        <p:spPr>
          <a:xfrm>
            <a:off x="4556760" y="234234"/>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rgbClr val="C35993"/>
                  </a:solidFill>
                </a:ln>
                <a:solidFill>
                  <a:srgbClr val="C35993"/>
                </a:solidFill>
              </a:rPr>
              <a:t>Our School</a:t>
            </a:r>
            <a:endParaRPr lang="en-GB" sz="1600">
              <a:ln w="12700">
                <a:solidFill>
                  <a:srgbClr val="C35993"/>
                </a:solidFill>
              </a:ln>
              <a:solidFill>
                <a:srgbClr val="C35993"/>
              </a:solidFill>
            </a:endParaRPr>
          </a:p>
        </p:txBody>
      </p:sp>
      <p:graphicFrame>
        <p:nvGraphicFramePr>
          <p:cNvPr id="9" name="Table 25">
            <a:extLst>
              <a:ext uri="{FF2B5EF4-FFF2-40B4-BE49-F238E27FC236}">
                <a16:creationId xmlns:a16="http://schemas.microsoft.com/office/drawing/2014/main" id="{499B8616-7CDB-6080-BD21-F5528CA66B30}"/>
              </a:ext>
            </a:extLst>
          </p:cNvPr>
          <p:cNvGraphicFramePr>
            <a:graphicFrameLocks noGrp="1"/>
          </p:cNvGraphicFramePr>
          <p:nvPr/>
        </p:nvGraphicFramePr>
        <p:xfrm>
          <a:off x="1346202" y="1173385"/>
          <a:ext cx="9281041" cy="5133226"/>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2742246">
                  <a:extLst>
                    <a:ext uri="{9D8B030D-6E8A-4147-A177-3AD203B41FA5}">
                      <a16:colId xmlns:a16="http://schemas.microsoft.com/office/drawing/2014/main" val="247776695"/>
                    </a:ext>
                  </a:extLst>
                </a:gridCol>
                <a:gridCol w="3813048">
                  <a:extLst>
                    <a:ext uri="{9D8B030D-6E8A-4147-A177-3AD203B41FA5}">
                      <a16:colId xmlns:a16="http://schemas.microsoft.com/office/drawing/2014/main" val="3380293508"/>
                    </a:ext>
                  </a:extLst>
                </a:gridCol>
                <a:gridCol w="250737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A strong tone means there is a big difference (contrast) between the light and the dark areas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Shadows are an area of darkness that can be created by a sculpture or other 3D object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Patterns can be created with a series of repeated marks like dots and lines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Press print onto paper or fabric using the natural colour of the leaves (Y1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can be found around existing objects and used to create art.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Shapes can be found in existing objects and used to create art.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Identify patterns in the world around us.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 is how something feels. Artists can make art that tells us how something might feel, without us having to touch it.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Monoprint</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onto paper.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Using crayons to transfer texture and pattern from existing surfaces.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Create a plate to make a press print.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Press print onto paper or fabric using a plate.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Apply ink (or paint) with a roller.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Take photographs using cameras and tablets.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Collagraphic printmaking is a process in which materials are built up on a plate to be printed from (Y4 Aut).</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Taking photographs using cameras/tablets of human tableaus (Y3 Sum).</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992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 art is art that does not try to look like things in the real world. Representational art tries to look like things in the real world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Zaha Hadid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[1950-2016] was a British-Iraqi architect who designed buildings in living memory. She designed amazing buildings that used curving shapes.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The Boyle Family are a group of British artists who have made art in living memory.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(Y1 Aut).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Label the features of different artworks with key words (Y1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 can be made by individual artists, or by a group of artists who collaborate.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hidden details in seemingly ordinary objects.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the artificial (man-made) world.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often create art for its own sake. Designers create things that are useful and have a purpose.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Architects are artists and designers who design buildings.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each other, and we can make connections between our artworks and theirs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pic>
        <p:nvPicPr>
          <p:cNvPr id="2" name="Picture 1" descr="A screenshot of a computer&#10;&#10;Description automatically generated">
            <a:extLst>
              <a:ext uri="{FF2B5EF4-FFF2-40B4-BE49-F238E27FC236}">
                <a16:creationId xmlns:a16="http://schemas.microsoft.com/office/drawing/2014/main" id="{B8F490AB-6E6D-F964-A602-48F8A9C1D056}"/>
              </a:ext>
            </a:extLst>
          </p:cNvPr>
          <p:cNvPicPr>
            <a:picLocks noChangeAspect="1"/>
          </p:cNvPicPr>
          <p:nvPr/>
        </p:nvPicPr>
        <p:blipFill rotWithShape="1">
          <a:blip r:embed="rId2"/>
          <a:srcRect l="2548" t="10439" r="70308" b="77152"/>
          <a:stretch/>
        </p:blipFill>
        <p:spPr bwMode="auto">
          <a:xfrm>
            <a:off x="4157145" y="6457950"/>
            <a:ext cx="155575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3775989"/>
      </p:ext>
    </p:extLst>
  </p:cSld>
  <p:clrMapOvr>
    <a:masterClrMapping/>
  </p:clrMapOvr>
</p:sld>
</file>

<file path=ppt/theme/theme1.xml><?xml version="1.0" encoding="utf-8"?>
<a:theme xmlns:a="http://schemas.openxmlformats.org/drawingml/2006/main" name="Teacher Resources">
  <a:themeElements>
    <a:clrScheme name="UL Arts (Teacher Facing)">
      <a:dk1>
        <a:srgbClr val="FFFFFF"/>
      </a:dk1>
      <a:lt1>
        <a:srgbClr val="000000"/>
      </a:lt1>
      <a:dk2>
        <a:srgbClr val="E6E6E6"/>
      </a:dk2>
      <a:lt2>
        <a:srgbClr val="565656"/>
      </a:lt2>
      <a:accent1>
        <a:srgbClr val="C35993"/>
      </a:accent1>
      <a:accent2>
        <a:srgbClr val="D17E3F"/>
      </a:accent2>
      <a:accent3>
        <a:srgbClr val="8262A6"/>
      </a:accent3>
      <a:accent4>
        <a:srgbClr val="4E83BE"/>
      </a:accent4>
      <a:accent5>
        <a:srgbClr val="3E9C64"/>
      </a:accent5>
      <a:accent6>
        <a:srgbClr val="D55D5D"/>
      </a:accent6>
      <a:hlink>
        <a:srgbClr val="88A442"/>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000" dirty="0"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a07a17-4ca5-4cfd-acd1-f8ffb8d623f1" xsi:nil="true"/>
    <lcf76f155ced4ddcb4097134ff3c332f xmlns="3be4412b-8e03-409e-90ed-115591383c1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5C7B4F5E2BD540A5100FF8D8BE1DA1" ma:contentTypeVersion="20" ma:contentTypeDescription="Create a new document." ma:contentTypeScope="" ma:versionID="974b60a0d5c19cbab0086324fc1fce7e">
  <xsd:schema xmlns:xsd="http://www.w3.org/2001/XMLSchema" xmlns:xs="http://www.w3.org/2001/XMLSchema" xmlns:p="http://schemas.microsoft.com/office/2006/metadata/properties" xmlns:ns2="8fa07a17-4ca5-4cfd-acd1-f8ffb8d623f1" xmlns:ns3="3be4412b-8e03-409e-90ed-115591383c12" targetNamespace="http://schemas.microsoft.com/office/2006/metadata/properties" ma:root="true" ma:fieldsID="ba485d05dce48e06b73a3ebfb53f2e33" ns2:_="" ns3:_="">
    <xsd:import namespace="8fa07a17-4ca5-4cfd-acd1-f8ffb8d623f1"/>
    <xsd:import namespace="3be4412b-8e03-409e-90ed-115591383c1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07a17-4ca5-4cfd-acd1-f8ffb8d623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37899325-297b-4c66-9118-a114e3147a2b}" ma:internalName="TaxCatchAll" ma:showField="CatchAllData" ma:web="8fa07a17-4ca5-4cfd-acd1-f8ffb8d623f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e4412b-8e03-409e-90ed-115591383c1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036c4f-cbea-4334-a5e5-da18ac54fd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91187E-F029-4227-BD1F-EAE7B67EEC7B}">
  <ds:schemaRefs>
    <ds:schemaRef ds:uri="http://schemas.microsoft.com/sharepoint/v3/contenttype/forms"/>
  </ds:schemaRefs>
</ds:datastoreItem>
</file>

<file path=customXml/itemProps2.xml><?xml version="1.0" encoding="utf-8"?>
<ds:datastoreItem xmlns:ds="http://schemas.openxmlformats.org/officeDocument/2006/customXml" ds:itemID="{DCE794F7-858F-4193-A047-AA78A6423BC0}">
  <ds:schemaRefs>
    <ds:schemaRef ds:uri="http://schemas.microsoft.com/office/2006/metadata/properties"/>
    <ds:schemaRef ds:uri="http://schemas.microsoft.com/office/infopath/2007/PartnerControls"/>
    <ds:schemaRef ds:uri="8fa07a17-4ca5-4cfd-acd1-f8ffb8d623f1"/>
    <ds:schemaRef ds:uri="3be4412b-8e03-409e-90ed-115591383c12"/>
  </ds:schemaRefs>
</ds:datastoreItem>
</file>

<file path=customXml/itemProps3.xml><?xml version="1.0" encoding="utf-8"?>
<ds:datastoreItem xmlns:ds="http://schemas.openxmlformats.org/officeDocument/2006/customXml" ds:itemID="{6A011CE5-B1D8-4D75-B7DC-50ACBF04E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07a17-4ca5-4cfd-acd1-f8ffb8d623f1"/>
    <ds:schemaRef ds:uri="3be4412b-8e03-409e-90ed-115591383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16876</Words>
  <Application>Microsoft Office PowerPoint</Application>
  <PresentationFormat>Widescreen</PresentationFormat>
  <Paragraphs>1760</Paragraphs>
  <Slides>46</Slides>
  <Notes>4</Notes>
  <HiddenSlides>0</HiddenSlides>
  <MMClips>3</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Going, Mandy</dc:creator>
  <cp:lastModifiedBy>Going, Mandy</cp:lastModifiedBy>
  <cp:revision>79</cp:revision>
  <dcterms:created xsi:type="dcterms:W3CDTF">2024-03-20T12:51:08Z</dcterms:created>
  <dcterms:modified xsi:type="dcterms:W3CDTF">2024-03-28T14:56:13Z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0x010100B65C7B4F5E2BD540A5100FF8D8BE1DA1</vt:lpwstr>
  </property>
  <property fmtid="{D5CDD505-2E9C-101B-9397-08002B2CF9AE}" pid="3" name="MediaServiceImageTags">
    <vt:lpwstr/>
  </property>
</Properties>
</file>